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84" r:id="rId2"/>
  </p:sldMasterIdLst>
  <p:notesMasterIdLst>
    <p:notesMasterId r:id="rId86"/>
  </p:notesMasterIdLst>
  <p:handoutMasterIdLst>
    <p:handoutMasterId r:id="rId87"/>
  </p:handoutMasterIdLst>
  <p:sldIdLst>
    <p:sldId id="444" r:id="rId3"/>
    <p:sldId id="485" r:id="rId4"/>
    <p:sldId id="445" r:id="rId5"/>
    <p:sldId id="446" r:id="rId6"/>
    <p:sldId id="472" r:id="rId7"/>
    <p:sldId id="474" r:id="rId8"/>
    <p:sldId id="473" r:id="rId9"/>
    <p:sldId id="390" r:id="rId10"/>
    <p:sldId id="378" r:id="rId11"/>
    <p:sldId id="447" r:id="rId12"/>
    <p:sldId id="448" r:id="rId13"/>
    <p:sldId id="405" r:id="rId14"/>
    <p:sldId id="449" r:id="rId15"/>
    <p:sldId id="368" r:id="rId16"/>
    <p:sldId id="503" r:id="rId17"/>
    <p:sldId id="377" r:id="rId18"/>
    <p:sldId id="290" r:id="rId19"/>
    <p:sldId id="338" r:id="rId20"/>
    <p:sldId id="330" r:id="rId21"/>
    <p:sldId id="450" r:id="rId22"/>
    <p:sldId id="331" r:id="rId23"/>
    <p:sldId id="332" r:id="rId24"/>
    <p:sldId id="333" r:id="rId25"/>
    <p:sldId id="329" r:id="rId26"/>
    <p:sldId id="359" r:id="rId27"/>
    <p:sldId id="415" r:id="rId28"/>
    <p:sldId id="416" r:id="rId29"/>
    <p:sldId id="418" r:id="rId30"/>
    <p:sldId id="422" r:id="rId31"/>
    <p:sldId id="411" r:id="rId32"/>
    <p:sldId id="412" r:id="rId33"/>
    <p:sldId id="504" r:id="rId34"/>
    <p:sldId id="414" r:id="rId35"/>
    <p:sldId id="364" r:id="rId36"/>
    <p:sldId id="363" r:id="rId37"/>
    <p:sldId id="298" r:id="rId38"/>
    <p:sldId id="495" r:id="rId39"/>
    <p:sldId id="452" r:id="rId40"/>
    <p:sldId id="496" r:id="rId41"/>
    <p:sldId id="453" r:id="rId42"/>
    <p:sldId id="454" r:id="rId43"/>
    <p:sldId id="455" r:id="rId44"/>
    <p:sldId id="498" r:id="rId45"/>
    <p:sldId id="499" r:id="rId46"/>
    <p:sldId id="500" r:id="rId47"/>
    <p:sldId id="497" r:id="rId48"/>
    <p:sldId id="501" r:id="rId49"/>
    <p:sldId id="502" r:id="rId50"/>
    <p:sldId id="456" r:id="rId51"/>
    <p:sldId id="457" r:id="rId52"/>
    <p:sldId id="440" r:id="rId53"/>
    <p:sldId id="441" r:id="rId54"/>
    <p:sldId id="442" r:id="rId55"/>
    <p:sldId id="458" r:id="rId56"/>
    <p:sldId id="299" r:id="rId57"/>
    <p:sldId id="365" r:id="rId58"/>
    <p:sldId id="380" r:id="rId59"/>
    <p:sldId id="386" r:id="rId60"/>
    <p:sldId id="419" r:id="rId61"/>
    <p:sldId id="379" r:id="rId62"/>
    <p:sldId id="492" r:id="rId63"/>
    <p:sldId id="490" r:id="rId64"/>
    <p:sldId id="491" r:id="rId65"/>
    <p:sldId id="493" r:id="rId66"/>
    <p:sldId id="494" r:id="rId67"/>
    <p:sldId id="488" r:id="rId68"/>
    <p:sldId id="459" r:id="rId69"/>
    <p:sldId id="460" r:id="rId70"/>
    <p:sldId id="461" r:id="rId71"/>
    <p:sldId id="462" r:id="rId72"/>
    <p:sldId id="464" r:id="rId73"/>
    <p:sldId id="465" r:id="rId74"/>
    <p:sldId id="467" r:id="rId75"/>
    <p:sldId id="470" r:id="rId76"/>
    <p:sldId id="468" r:id="rId77"/>
    <p:sldId id="469" r:id="rId78"/>
    <p:sldId id="476" r:id="rId79"/>
    <p:sldId id="477" r:id="rId80"/>
    <p:sldId id="489" r:id="rId81"/>
    <p:sldId id="505" r:id="rId82"/>
    <p:sldId id="437" r:id="rId83"/>
    <p:sldId id="478" r:id="rId84"/>
    <p:sldId id="471" r:id="rId8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C3AC08-9A30-477B-882B-9C484112DCC2}">
          <p14:sldIdLst>
            <p14:sldId id="444"/>
            <p14:sldId id="485"/>
            <p14:sldId id="445"/>
            <p14:sldId id="446"/>
            <p14:sldId id="472"/>
            <p14:sldId id="474"/>
            <p14:sldId id="473"/>
            <p14:sldId id="390"/>
            <p14:sldId id="378"/>
            <p14:sldId id="447"/>
            <p14:sldId id="448"/>
            <p14:sldId id="405"/>
            <p14:sldId id="449"/>
            <p14:sldId id="368"/>
            <p14:sldId id="503"/>
            <p14:sldId id="377"/>
            <p14:sldId id="290"/>
            <p14:sldId id="338"/>
            <p14:sldId id="330"/>
            <p14:sldId id="450"/>
            <p14:sldId id="331"/>
            <p14:sldId id="332"/>
            <p14:sldId id="333"/>
            <p14:sldId id="329"/>
            <p14:sldId id="359"/>
            <p14:sldId id="415"/>
            <p14:sldId id="416"/>
            <p14:sldId id="418"/>
            <p14:sldId id="422"/>
            <p14:sldId id="411"/>
            <p14:sldId id="412"/>
            <p14:sldId id="504"/>
            <p14:sldId id="414"/>
            <p14:sldId id="364"/>
            <p14:sldId id="363"/>
            <p14:sldId id="298"/>
            <p14:sldId id="495"/>
            <p14:sldId id="452"/>
            <p14:sldId id="496"/>
            <p14:sldId id="453"/>
            <p14:sldId id="454"/>
            <p14:sldId id="455"/>
            <p14:sldId id="498"/>
            <p14:sldId id="499"/>
            <p14:sldId id="500"/>
            <p14:sldId id="497"/>
            <p14:sldId id="501"/>
            <p14:sldId id="502"/>
            <p14:sldId id="456"/>
            <p14:sldId id="457"/>
            <p14:sldId id="440"/>
            <p14:sldId id="441"/>
            <p14:sldId id="442"/>
            <p14:sldId id="458"/>
            <p14:sldId id="299"/>
            <p14:sldId id="365"/>
            <p14:sldId id="380"/>
            <p14:sldId id="386"/>
            <p14:sldId id="419"/>
            <p14:sldId id="379"/>
            <p14:sldId id="492"/>
            <p14:sldId id="490"/>
            <p14:sldId id="491"/>
            <p14:sldId id="493"/>
            <p14:sldId id="494"/>
            <p14:sldId id="488"/>
          </p14:sldIdLst>
        </p14:section>
        <p14:section name=".NET APIs" id="{AF23FD6B-AF50-4F1E-8718-6EA783A97C2D}">
          <p14:sldIdLst>
            <p14:sldId id="459"/>
            <p14:sldId id="460"/>
            <p14:sldId id="461"/>
            <p14:sldId id="462"/>
            <p14:sldId id="464"/>
            <p14:sldId id="465"/>
            <p14:sldId id="467"/>
            <p14:sldId id="470"/>
            <p14:sldId id="468"/>
            <p14:sldId id="469"/>
            <p14:sldId id="476"/>
            <p14:sldId id="477"/>
            <p14:sldId id="489"/>
            <p14:sldId id="505"/>
          </p14:sldIdLst>
        </p14:section>
        <p14:section name="Conclusion" id="{51F3BDB8-FF04-4DBC-AF41-D4BFA2CC6EC7}">
          <p14:sldIdLst>
            <p14:sldId id="437"/>
            <p14:sldId id="478"/>
            <p14:sldId id="4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61">
          <p15:clr>
            <a:srgbClr val="A4A3A4"/>
          </p15:clr>
        </p15:guide>
        <p15:guide id="2" pos="5581">
          <p15:clr>
            <a:srgbClr val="A4A3A4"/>
          </p15:clr>
        </p15:guide>
        <p15:guide id="3" pos="180">
          <p15:clr>
            <a:srgbClr val="A4A3A4"/>
          </p15:clr>
        </p15:guide>
        <p15:guide id="4" pos="54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523"/>
    <a:srgbClr val="D7001A"/>
    <a:srgbClr val="CCCCCC"/>
    <a:srgbClr val="333333"/>
    <a:srgbClr val="FD7505"/>
    <a:srgbClr val="16AEB0"/>
    <a:srgbClr val="609E0E"/>
    <a:srgbClr val="FEB91D"/>
    <a:srgbClr val="E1001F"/>
    <a:srgbClr val="129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99" autoAdjust="0"/>
    <p:restoredTop sz="59287" autoAdjust="0"/>
  </p:normalViewPr>
  <p:slideViewPr>
    <p:cSldViewPr snapToGrid="0" snapToObjects="1" showGuides="1">
      <p:cViewPr varScale="1">
        <p:scale>
          <a:sx n="72" d="100"/>
          <a:sy n="72" d="100"/>
        </p:scale>
        <p:origin x="1038" y="33"/>
      </p:cViewPr>
      <p:guideLst>
        <p:guide orient="horz" pos="3061"/>
        <p:guide pos="5581"/>
        <p:guide pos="180"/>
        <p:guide pos="5433"/>
      </p:guideLst>
    </p:cSldViewPr>
  </p:slideViewPr>
  <p:outlineViewPr>
    <p:cViewPr>
      <p:scale>
        <a:sx n="33" d="100"/>
        <a:sy n="33" d="100"/>
      </p:scale>
      <p:origin x="0" y="2550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244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89E1E-C654-E943-9883-792E99AD7287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0E822-5F4D-874B-B26E-816912436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56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20D99B-2862-464A-984E-65BFC5FC0BBC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9351FC-18D6-4741-8EEB-9FDB1F020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705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just</a:t>
            </a:r>
            <a:r>
              <a:rPr lang="en-US" baseline="0" dirty="0"/>
              <a:t> a little time on why people are using NoSQL</a:t>
            </a:r>
          </a:p>
          <a:p>
            <a:r>
              <a:rPr lang="en-US" baseline="0" dirty="0"/>
              <a:t>Talk about how data is modeled differently in JSON</a:t>
            </a:r>
          </a:p>
          <a:p>
            <a:r>
              <a:rPr lang="en-US" baseline="0" dirty="0"/>
              <a:t>Let’s talk about why SQL is good and why SQL for JSON is needed</a:t>
            </a:r>
          </a:p>
          <a:p>
            <a:r>
              <a:rPr lang="en-US" baseline="0" dirty="0"/>
              <a:t>Let’s talk about the exciting stuff happening in the database ecosystem</a:t>
            </a:r>
          </a:p>
          <a:p>
            <a:r>
              <a:rPr lang="en-US" baseline="0" dirty="0"/>
              <a:t>Including but not limited to the stuff </a:t>
            </a:r>
            <a:r>
              <a:rPr lang="en-US" baseline="0" dirty="0" err="1"/>
              <a:t>Couchbase</a:t>
            </a:r>
            <a:r>
              <a:rPr lang="en-US" baseline="0" dirty="0"/>
              <a:t> is doing</a:t>
            </a:r>
          </a:p>
          <a:p>
            <a:r>
              <a:rPr lang="en-US" baseline="0" dirty="0"/>
              <a:t>If we have time, we’ll look at how a .NET developer (or Java developer, </a:t>
            </a:r>
            <a:r>
              <a:rPr lang="en-US" baseline="0" dirty="0" err="1"/>
              <a:t>etc</a:t>
            </a:r>
            <a:r>
              <a:rPr lang="en-US" baseline="0" dirty="0"/>
              <a:t>) would interact with SQL for JSON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51FC-18D6-4741-8EEB-9FDB1F020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8988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</a:t>
            </a:r>
            <a:r>
              <a:rPr lang="en-US" baseline="0" dirty="0"/>
              <a:t> generally refers to databases which lack SQL.</a:t>
            </a:r>
          </a:p>
          <a:p>
            <a:endParaRPr lang="en-US" baseline="0" dirty="0"/>
          </a:p>
          <a:p>
            <a:r>
              <a:rPr lang="en-US" baseline="0" dirty="0"/>
              <a:t>Implementing generally accepted subset of SQL for </a:t>
            </a:r>
            <a:r>
              <a:rPr lang="en-US" b="1" baseline="0" dirty="0"/>
              <a:t>flexible data model on a distributed system IS HARD.</a:t>
            </a:r>
            <a:endParaRPr lang="en-US" b="0" baseline="0" dirty="0"/>
          </a:p>
          <a:p>
            <a:endParaRPr lang="en-US" b="0" baseline="0" dirty="0"/>
          </a:p>
          <a:p>
            <a:r>
              <a:rPr lang="en-US" b="0" baseline="0" dirty="0"/>
              <a:t>Once the SQL language, transaction became optional, flurry of databases were created using distinct approaches for common use-cases.</a:t>
            </a:r>
          </a:p>
          <a:p>
            <a:endParaRPr lang="en-US" b="0" baseline="0" dirty="0"/>
          </a:p>
          <a:p>
            <a:r>
              <a:rPr lang="en-US" b="0" baseline="0" dirty="0"/>
              <a:t>KEY-Value simply provided quick access to data for a given KEY.  Lot of the databases in this group provide additional functionality </a:t>
            </a:r>
            <a:r>
              <a:rPr lang="en-US" b="0" baseline="0" dirty="0" err="1"/>
              <a:t>comperable</a:t>
            </a:r>
            <a:r>
              <a:rPr lang="en-US" b="0" baseline="0" dirty="0"/>
              <a:t> to </a:t>
            </a:r>
            <a:r>
              <a:rPr lang="en-US" b="0" baseline="0" dirty="0" err="1"/>
              <a:t>memcached</a:t>
            </a:r>
            <a:r>
              <a:rPr lang="en-US" b="0" baseline="0" dirty="0"/>
              <a:t>.</a:t>
            </a:r>
          </a:p>
          <a:p>
            <a:endParaRPr lang="en-US" b="0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/>
              <a:t>Wide Column databases can store large number of arbitrary columns in each row</a:t>
            </a:r>
          </a:p>
          <a:p>
            <a:endParaRPr lang="en-US" b="0" baseline="0" dirty="0"/>
          </a:p>
          <a:p>
            <a:r>
              <a:rPr lang="en-US" b="0" baseline="0" dirty="0"/>
              <a:t>Graph databases store data and relationships as first class concepts</a:t>
            </a:r>
          </a:p>
          <a:p>
            <a:endParaRPr lang="en-US" b="0" baseline="0" dirty="0"/>
          </a:p>
          <a:p>
            <a:r>
              <a:rPr lang="en-US" b="0" baseline="0" dirty="0"/>
              <a:t>Document databases aggregate data into a hierarchical structure. </a:t>
            </a:r>
          </a:p>
          <a:p>
            <a:r>
              <a:rPr lang="en-US" b="0" baseline="0" dirty="0"/>
              <a:t>With JSON is a means to the end.  Document databases provide flexible </a:t>
            </a:r>
            <a:r>
              <a:rPr lang="en-US" b="0" baseline="0" dirty="0" err="1"/>
              <a:t>schema,built</a:t>
            </a:r>
            <a:r>
              <a:rPr lang="en-US" b="0" baseline="0" dirty="0"/>
              <a:t>-in data types, rich structure, implicit relationships using JSON.</a:t>
            </a:r>
          </a:p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20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97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2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modeling Customer data. This is an example of what a customer might look like</a:t>
            </a:r>
          </a:p>
          <a:p>
            <a:endParaRPr lang="en-US" dirty="0"/>
          </a:p>
          <a:p>
            <a:r>
              <a:rPr lang="en-US" b="1" dirty="0"/>
              <a:t>There is a rich structure</a:t>
            </a:r>
            <a:r>
              <a:rPr lang="en-US" dirty="0"/>
              <a:t>: attributes, potentially</a:t>
            </a:r>
            <a:r>
              <a:rPr lang="en-US" baseline="0" dirty="0"/>
              <a:t> sub-attributes (first name and last name)</a:t>
            </a:r>
          </a:p>
          <a:p>
            <a:r>
              <a:rPr lang="en-US" b="1" baseline="0" dirty="0"/>
              <a:t>Relationships</a:t>
            </a:r>
            <a:r>
              <a:rPr lang="en-US" baseline="0" dirty="0"/>
              <a:t>: to other data (other customers, to products perhaps)</a:t>
            </a:r>
          </a:p>
          <a:p>
            <a:r>
              <a:rPr lang="en-US" b="1" baseline="0" dirty="0"/>
              <a:t>Value evolution</a:t>
            </a:r>
            <a:r>
              <a:rPr lang="en-US" baseline="0" dirty="0"/>
              <a:t>: Maybe we’d start with one billing option, change to multiple (data is updated)</a:t>
            </a:r>
          </a:p>
          <a:p>
            <a:r>
              <a:rPr lang="en-US" b="1" baseline="0" dirty="0"/>
              <a:t>Structure evolution</a:t>
            </a:r>
            <a:r>
              <a:rPr lang="en-US" baseline="0" dirty="0"/>
              <a:t>: Maybe we start without connections and add those later, or we evolve name field to be more than first and last name (data is reshaped)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4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Rich</a:t>
            </a:r>
            <a:r>
              <a:rPr lang="en-US" b="1" baseline="0" dirty="0"/>
              <a:t> Structure</a:t>
            </a:r>
            <a:endParaRPr lang="en-US" b="1" dirty="0"/>
          </a:p>
          <a:p>
            <a:r>
              <a:rPr lang="en-US" dirty="0"/>
              <a:t>In relational database, this customers data would be stored in five normalized tables.</a:t>
            </a:r>
          </a:p>
          <a:p>
            <a:r>
              <a:rPr lang="en-US" dirty="0"/>
              <a:t>Each</a:t>
            </a:r>
            <a:r>
              <a:rPr lang="en-US" baseline="0" dirty="0"/>
              <a:t> time you want to construct a customer object, you JOIN the data in these tables; </a:t>
            </a:r>
          </a:p>
          <a:p>
            <a:r>
              <a:rPr lang="en-US" baseline="0" dirty="0"/>
              <a:t>Each time you persist, you find the appropriate rows in relevant tables and insert/update.</a:t>
            </a:r>
          </a:p>
          <a:p>
            <a:endParaRPr lang="en-US" baseline="0" dirty="0"/>
          </a:p>
          <a:p>
            <a:r>
              <a:rPr lang="en-US" b="1" baseline="0" dirty="0"/>
              <a:t>Relationship</a:t>
            </a:r>
            <a:endParaRPr lang="en-US" b="0" baseline="0" dirty="0"/>
          </a:p>
          <a:p>
            <a:r>
              <a:rPr lang="en-US" b="0" baseline="0" dirty="0"/>
              <a:t>Enforcement is via referential constraints.  Objects are constructed by JOINS, EACH time.</a:t>
            </a:r>
          </a:p>
          <a:p>
            <a:endParaRPr lang="en-US" b="0" baseline="0" dirty="0"/>
          </a:p>
          <a:p>
            <a:r>
              <a:rPr lang="en-US" b="1" baseline="0" dirty="0"/>
              <a:t>Value Evolution</a:t>
            </a:r>
            <a:endParaRPr lang="en-US" b="0" baseline="0" dirty="0"/>
          </a:p>
          <a:p>
            <a:r>
              <a:rPr lang="en-US" b="0" baseline="0" dirty="0"/>
              <a:t>Additional values of the SAME TYPE (e.g. additional phone, additional address) is managed by additional ROWS in one of the tables.</a:t>
            </a:r>
          </a:p>
          <a:p>
            <a:r>
              <a:rPr lang="en-US" b="0" baseline="0" dirty="0" err="1"/>
              <a:t>Customer:contacts</a:t>
            </a:r>
            <a:r>
              <a:rPr lang="en-US" b="0" baseline="0" dirty="0"/>
              <a:t> will have 1:n relationship.</a:t>
            </a:r>
          </a:p>
          <a:p>
            <a:endParaRPr lang="en-US" b="0" baseline="0" dirty="0"/>
          </a:p>
          <a:p>
            <a:r>
              <a:rPr lang="en-US" b="1" baseline="0" dirty="0"/>
              <a:t>Structure Evolution:</a:t>
            </a:r>
          </a:p>
          <a:p>
            <a:r>
              <a:rPr lang="en-US" b="0" baseline="0" dirty="0"/>
              <a:t>This is the most difficult part. Changing the structure is difficult, within a table, across tables.</a:t>
            </a:r>
          </a:p>
          <a:p>
            <a:r>
              <a:rPr lang="en-US" b="0" baseline="0" dirty="0"/>
              <a:t>While you can do these via ALTER TABLE, requires downtime, migration and application versioning.</a:t>
            </a:r>
          </a:p>
          <a:p>
            <a:r>
              <a:rPr lang="en-US" b="0" baseline="0" dirty="0"/>
              <a:t>This is one of the problem document databases try to handle by representing data in JSON.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960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to represent customer data in JSON.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The primary (</a:t>
            </a:r>
            <a:r>
              <a:rPr lang="en-US" b="1" dirty="0" err="1"/>
              <a:t>CustomerID</a:t>
            </a:r>
            <a:r>
              <a:rPr lang="en-US" b="1" dirty="0"/>
              <a:t>) becomes the </a:t>
            </a:r>
            <a:r>
              <a:rPr lang="en-US" b="1" dirty="0" err="1"/>
              <a:t>DocumentKey</a:t>
            </a:r>
            <a:endParaRPr lang="en-US" b="1" dirty="0"/>
          </a:p>
          <a:p>
            <a:pPr>
              <a:lnSpc>
                <a:spcPct val="150000"/>
              </a:lnSpc>
            </a:pPr>
            <a:r>
              <a:rPr lang="en-US" b="1" dirty="0"/>
              <a:t>Column name-Column value becomes KEY-VALUE pair.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45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break down</a:t>
            </a:r>
            <a:r>
              <a:rPr lang="en-US" baseline="0" dirty="0"/>
              <a:t> name further into a more complex structure</a:t>
            </a:r>
            <a:endParaRPr lang="en-US" b="1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536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aren’t normal form anymore</a:t>
            </a:r>
          </a:p>
          <a:p>
            <a:endParaRPr lang="en-US" baseline="0" dirty="0"/>
          </a:p>
          <a:p>
            <a:pPr>
              <a:lnSpc>
                <a:spcPct val="150000"/>
              </a:lnSpc>
            </a:pPr>
            <a:r>
              <a:rPr lang="en-US" b="1" dirty="0"/>
              <a:t>Rich Structure &amp; Relationships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Billing information is stored as a sub-document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There could be more than a single credit card.  So, use an array.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2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Value evolution</a:t>
            </a:r>
            <a:endParaRPr lang="en-US" dirty="0"/>
          </a:p>
          <a:p>
            <a:pPr lvl="1"/>
            <a:r>
              <a:rPr lang="en-US" dirty="0"/>
              <a:t>Simply add additional array element or update a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27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Structure evolution</a:t>
            </a:r>
          </a:p>
          <a:p>
            <a:pPr lvl="1"/>
            <a:r>
              <a:rPr lang="en-US" dirty="0"/>
              <a:t>Simply add new key-value pairs</a:t>
            </a:r>
          </a:p>
          <a:p>
            <a:pPr lvl="1"/>
            <a:r>
              <a:rPr lang="en-US" dirty="0"/>
              <a:t>No downtime to add new KV pairs</a:t>
            </a:r>
          </a:p>
          <a:p>
            <a:pPr lvl="1"/>
            <a:r>
              <a:rPr lang="en-US" dirty="0"/>
              <a:t>Applications can validate data</a:t>
            </a:r>
          </a:p>
          <a:p>
            <a:pPr lvl="1"/>
            <a:r>
              <a:rPr lang="en-US" dirty="0"/>
              <a:t>Structure evolution over time.</a:t>
            </a:r>
          </a:p>
          <a:p>
            <a:r>
              <a:rPr lang="en-US" b="1" dirty="0"/>
              <a:t>Relations via Reference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6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So my boss</a:t>
            </a:r>
            <a:r>
              <a:rPr lang="en-US" sz="1200" baseline="0" dirty="0">
                <a:latin typeface="+mn-lt"/>
              </a:rPr>
              <a:t> knows that I’m here and not playing video games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153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finally, you have a JSON document</a:t>
            </a:r>
            <a:r>
              <a:rPr lang="en-US" baseline="0" dirty="0"/>
              <a:t> that represents a CUSTOMER.  </a:t>
            </a:r>
          </a:p>
          <a:p>
            <a:r>
              <a:rPr lang="en-US" baseline="0" dirty="0"/>
              <a:t>In a single JSON document, relationship between the data is implicit by use of sub-structures and arrays and arrays of sub-structures.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02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0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2600" dirty="0"/>
              <a:t>NoSQL systems provide specialized APIs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sz="2600" dirty="0"/>
              <a:t>Key-Value get and set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sz="2600" dirty="0"/>
              <a:t>Script based query APIs</a:t>
            </a:r>
          </a:p>
          <a:p>
            <a:pPr marL="457200" indent="-457200">
              <a:lnSpc>
                <a:spcPct val="120000"/>
              </a:lnSpc>
              <a:buFontTx/>
              <a:buChar char="-"/>
            </a:pPr>
            <a:r>
              <a:rPr lang="en-US" sz="2600" dirty="0"/>
              <a:t>Limited declarative query</a:t>
            </a:r>
          </a:p>
          <a:p>
            <a:pPr lvl="0">
              <a:lnSpc>
                <a:spcPct val="120000"/>
              </a:lnSpc>
              <a:buClr>
                <a:srgbClr val="178ADB"/>
              </a:buClr>
            </a:pPr>
            <a:endParaRPr lang="en-US" sz="2600" dirty="0">
              <a:solidFill>
                <a:srgbClr val="1E1C1C"/>
              </a:solidFill>
            </a:endParaRPr>
          </a:p>
          <a:p>
            <a:pPr lvl="0">
              <a:lnSpc>
                <a:spcPct val="120000"/>
              </a:lnSpc>
              <a:buClr>
                <a:srgbClr val="178ADB"/>
              </a:buClr>
            </a:pPr>
            <a:r>
              <a:rPr lang="en-US" sz="2600" dirty="0"/>
              <a:t>Map</a:t>
            </a:r>
            <a:r>
              <a:rPr lang="en-US" sz="2600" baseline="0" dirty="0"/>
              <a:t>/reduce can be nice, but it does make certain operations harder.</a:t>
            </a:r>
          </a:p>
          <a:p>
            <a:pPr lvl="0">
              <a:lnSpc>
                <a:spcPct val="120000"/>
              </a:lnSpc>
              <a:buClr>
                <a:srgbClr val="178ADB"/>
              </a:buClr>
            </a:pPr>
            <a:r>
              <a:rPr lang="en-US" sz="2600" baseline="0" dirty="0">
                <a:solidFill>
                  <a:srgbClr val="1E1C1C"/>
                </a:solidFill>
              </a:rPr>
              <a:t>Plus it may not feel as natural as SQL if you’ve been using that for decades. (joins, unions, </a:t>
            </a:r>
            <a:r>
              <a:rPr lang="en-US" sz="2600" baseline="0" dirty="0" err="1">
                <a:solidFill>
                  <a:srgbClr val="1E1C1C"/>
                </a:solidFill>
              </a:rPr>
              <a:t>etc</a:t>
            </a:r>
            <a:r>
              <a:rPr lang="en-US" sz="2600" baseline="0" dirty="0">
                <a:solidFill>
                  <a:srgbClr val="1E1C1C"/>
                </a:solidFill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40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450"/>
              </a:spcAft>
              <a:buFont typeface="Arial" charset="0"/>
              <a:buNone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This is how you might have to do it WITHOUT</a:t>
            </a:r>
            <a:r>
              <a:rPr lang="en-US" baseline="0" dirty="0">
                <a:latin typeface="KievitOT Medium" charset="0"/>
                <a:ea typeface="KievitOT Medium" charset="0"/>
                <a:cs typeface="KievitOT Medium" charset="0"/>
              </a:rPr>
              <a:t> a query language like SQL</a:t>
            </a:r>
            <a:endParaRPr lang="en-US" dirty="0">
              <a:latin typeface="KievitOT Medium" charset="0"/>
              <a:ea typeface="KievitOT Medium" charset="0"/>
              <a:cs typeface="KievitOT Medium" charset="0"/>
            </a:endParaRP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endParaRPr lang="en-US" dirty="0">
              <a:latin typeface="KievitOT Medium" charset="0"/>
              <a:ea typeface="KievitOT Medium" charset="0"/>
              <a:cs typeface="KievitOT Medium" charset="0"/>
            </a:endParaRP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Complex code and logic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Inefficient processing on client side</a:t>
            </a:r>
            <a:endParaRPr lang="en-US" dirty="0"/>
          </a:p>
          <a:p>
            <a:endParaRPr lang="en-US" dirty="0"/>
          </a:p>
          <a:p>
            <a:r>
              <a:rPr lang="en-US" dirty="0"/>
              <a:t>I can do this with k/v calls, map/reduce calls</a:t>
            </a:r>
            <a:r>
              <a:rPr lang="en-US" baseline="0" dirty="0"/>
              <a:t> sure, but it’s more complex, and maybe inefficient</a:t>
            </a:r>
          </a:p>
          <a:p>
            <a:endParaRPr lang="en-US" baseline="0" dirty="0"/>
          </a:p>
          <a:p>
            <a:r>
              <a:rPr lang="en-US" baseline="0" dirty="0"/>
              <a:t>Less complex, more natural to do this in SQL, more readable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52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is meant for normalized data</a:t>
            </a:r>
          </a:p>
          <a:p>
            <a:endParaRPr lang="en-US" dirty="0"/>
          </a:p>
          <a:p>
            <a:r>
              <a:rPr lang="en-US" dirty="0"/>
              <a:t>so</a:t>
            </a:r>
            <a:r>
              <a:rPr lang="en-US" baseline="0" dirty="0"/>
              <a:t> what do we do when we have </a:t>
            </a:r>
            <a:r>
              <a:rPr lang="en-US" baseline="0" dirty="0" err="1"/>
              <a:t>denormalized</a:t>
            </a:r>
            <a:r>
              <a:rPr lang="en-US" baseline="0" dirty="0"/>
              <a:t> data, like JSON documents?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525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language operates</a:t>
            </a:r>
            <a:r>
              <a:rPr lang="en-US" baseline="0" dirty="0"/>
              <a:t> on set of relations (table) and then projects another relation (table)</a:t>
            </a:r>
          </a:p>
          <a:p>
            <a:endParaRPr lang="en-US" baseline="0" dirty="0"/>
          </a:p>
          <a:p>
            <a:r>
              <a:rPr lang="en-US" baseline="0" dirty="0" err="1"/>
              <a:t>Resultset</a:t>
            </a:r>
            <a:r>
              <a:rPr lang="en-US" baseline="0" dirty="0"/>
              <a:t>, needs to be mapped to something in application (could be complex, or maybe not), and then you have to map that to complex objects, and then to </a:t>
            </a:r>
            <a:r>
              <a:rPr lang="en-US" baseline="0" dirty="0" err="1"/>
              <a:t>json</a:t>
            </a:r>
            <a:endParaRPr lang="en-US" baseline="0" dirty="0"/>
          </a:p>
          <a:p>
            <a:r>
              <a:rPr lang="en-US" baseline="0" dirty="0"/>
              <a:t>Not as natural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932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N1QL</a:t>
            </a:r>
            <a:r>
              <a:rPr lang="en-US" baseline="0" dirty="0"/>
              <a:t> is a SQL based language designed for JSON.</a:t>
            </a:r>
          </a:p>
          <a:p>
            <a:endParaRPr lang="en-US" baseline="0" dirty="0"/>
          </a:p>
          <a:p>
            <a:r>
              <a:rPr lang="en-US" baseline="0" dirty="0"/>
              <a:t>Input is set of related sets of JSON documents.</a:t>
            </a:r>
          </a:p>
          <a:p>
            <a:r>
              <a:rPr lang="en-US" baseline="0" dirty="0"/>
              <a:t>It operates on these documents and produces another set of JSON documents.</a:t>
            </a:r>
          </a:p>
          <a:p>
            <a:r>
              <a:rPr lang="en-US" baseline="0" dirty="0"/>
              <a:t>All of the SQL operations </a:t>
            </a:r>
            <a:r>
              <a:rPr lang="en-US" i="0" baseline="0" dirty="0" err="1"/>
              <a:t>operations</a:t>
            </a:r>
            <a:r>
              <a:rPr lang="en-US" i="0" baseline="0" dirty="0"/>
              <a:t> are supported.</a:t>
            </a:r>
          </a:p>
          <a:p>
            <a:r>
              <a:rPr lang="en-US" i="0" baseline="0" dirty="0"/>
              <a:t>All of the common statements are supported: SELECT, INSERT, UPDATE, DELETE and MERGE.</a:t>
            </a:r>
          </a:p>
          <a:p>
            <a:endParaRPr lang="en-US" i="0" baseline="0" dirty="0"/>
          </a:p>
          <a:p>
            <a:r>
              <a:rPr lang="en-US" b="1" i="0" baseline="0" dirty="0"/>
              <a:t>Additionally, N1QL extends the language to support:</a:t>
            </a:r>
          </a:p>
          <a:p>
            <a:r>
              <a:rPr lang="en-US" i="0" baseline="0" dirty="0"/>
              <a:t>	-- Fully address, access and modify any part of the JSON document.</a:t>
            </a:r>
          </a:p>
          <a:p>
            <a:r>
              <a:rPr lang="en-US" i="0" baseline="0" dirty="0"/>
              <a:t>	-- Handle the full flexible schema where schema is self-described by each document.</a:t>
            </a:r>
          </a:p>
          <a:p>
            <a:r>
              <a:rPr lang="en-US" i="0" baseline="0" dirty="0"/>
              <a:t>	-- key-value pairs could be missing, data types could change and structure could change!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80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N1QL is a superset</a:t>
            </a:r>
            <a:r>
              <a:rPr lang="en-US" baseline="0" dirty="0"/>
              <a:t> of 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39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N1QL, looks just like SQL with some extra stuff</a:t>
            </a:r>
            <a:r>
              <a:rPr lang="en-US" baseline="0" dirty="0"/>
              <a:t> to work with JSON</a:t>
            </a:r>
          </a:p>
          <a:p>
            <a:endParaRPr lang="en-US" dirty="0"/>
          </a:p>
          <a:p>
            <a:r>
              <a:rPr lang="en-US" dirty="0"/>
              <a:t>UNNEST – JSON</a:t>
            </a:r>
            <a:r>
              <a:rPr lang="en-US" baseline="0" dirty="0"/>
              <a:t> features,</a:t>
            </a:r>
          </a:p>
          <a:p>
            <a:r>
              <a:rPr lang="en-US" baseline="0" dirty="0"/>
              <a:t>INSERT has a key value insert with a </a:t>
            </a:r>
            <a:r>
              <a:rPr lang="en-US" baseline="0" dirty="0" err="1"/>
              <a:t>json</a:t>
            </a:r>
            <a:r>
              <a:rPr lang="en-US" baseline="0" dirty="0"/>
              <a:t> object directly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8589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Dot notation for </a:t>
            </a:r>
            <a:r>
              <a:rPr lang="en-US" dirty="0" err="1"/>
              <a:t>json</a:t>
            </a:r>
            <a:r>
              <a:rPr lang="en-US" dirty="0"/>
              <a:t> documents, hierarchy</a:t>
            </a:r>
          </a:p>
          <a:p>
            <a:endParaRPr lang="en-US" dirty="0"/>
          </a:p>
          <a:p>
            <a:r>
              <a:rPr lang="en-US" dirty="0"/>
              <a:t>JOIN only works on document keys right now</a:t>
            </a:r>
          </a:p>
          <a:p>
            <a:endParaRPr lang="en-US" dirty="0"/>
          </a:p>
          <a:p>
            <a:r>
              <a:rPr lang="en-US" dirty="0"/>
              <a:t>UNNEST to flatten array, </a:t>
            </a:r>
            <a:r>
              <a:rPr lang="en-US" dirty="0" err="1"/>
              <a:t>kinda</a:t>
            </a:r>
            <a:r>
              <a:rPr lang="en-US" baseline="0" dirty="0"/>
              <a:t> like a join within a document itself… flattening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1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They are both NoSQL databases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They are both open source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They share an acronym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dirty="0">
                <a:latin typeface="+mn-lt"/>
              </a:rPr>
              <a:t>Early</a:t>
            </a:r>
            <a:r>
              <a:rPr lang="en-US" sz="1200" baseline="0" dirty="0">
                <a:latin typeface="+mn-lt"/>
              </a:rPr>
              <a:t> on, some of the same people worked on both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endParaRPr lang="en-US" sz="1200" baseline="0" dirty="0">
              <a:latin typeface="+mn-lt"/>
            </a:endParaRP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baseline="0" dirty="0">
                <a:latin typeface="+mn-lt"/>
              </a:rPr>
              <a:t>But </a:t>
            </a:r>
            <a:r>
              <a:rPr lang="en-US" sz="1200" baseline="0" dirty="0" err="1">
                <a:latin typeface="+mn-lt"/>
              </a:rPr>
              <a:t>CouchDB</a:t>
            </a:r>
            <a:r>
              <a:rPr lang="en-US" sz="1200" baseline="0" dirty="0">
                <a:latin typeface="+mn-lt"/>
              </a:rPr>
              <a:t> is Apache Foundation and </a:t>
            </a:r>
            <a:r>
              <a:rPr lang="en-US" sz="1200" baseline="0" dirty="0" err="1">
                <a:latin typeface="+mn-lt"/>
              </a:rPr>
              <a:t>Couchbase</a:t>
            </a:r>
            <a:r>
              <a:rPr lang="en-US" sz="1200" baseline="0" dirty="0">
                <a:latin typeface="+mn-lt"/>
              </a:rPr>
              <a:t> is </a:t>
            </a:r>
            <a:r>
              <a:rPr lang="en-US" sz="1200" baseline="0" dirty="0" err="1">
                <a:latin typeface="+mn-lt"/>
              </a:rPr>
              <a:t>Couchbase</a:t>
            </a:r>
            <a:r>
              <a:rPr lang="en-US" sz="1200" baseline="0" dirty="0">
                <a:latin typeface="+mn-lt"/>
              </a:rPr>
              <a:t> Inc.</a:t>
            </a: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endParaRPr lang="en-US" sz="1200" baseline="0" dirty="0">
              <a:latin typeface="+mn-lt"/>
            </a:endParaRPr>
          </a:p>
          <a:p>
            <a:pPr marL="0" indent="0">
              <a:lnSpc>
                <a:spcPct val="140000"/>
              </a:lnSpc>
              <a:buClr>
                <a:schemeClr val="accent2"/>
              </a:buClr>
              <a:buFont typeface="Arial"/>
              <a:buNone/>
            </a:pPr>
            <a:r>
              <a:rPr lang="en-US" sz="1200" baseline="0" dirty="0">
                <a:latin typeface="+mn-lt"/>
              </a:rPr>
              <a:t>Neither is a fork of the other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543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Composable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have unions</a:t>
            </a:r>
          </a:p>
          <a:p>
            <a:endParaRPr lang="en-US" dirty="0"/>
          </a:p>
          <a:p>
            <a:r>
              <a:rPr lang="en-US" dirty="0"/>
              <a:t>This is real SQL,</a:t>
            </a:r>
            <a:r>
              <a:rPr lang="en-US" baseline="0" dirty="0"/>
              <a:t> and not some scaled down tiny subset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3138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 over these, since</a:t>
            </a:r>
            <a:r>
              <a:rPr lang="en-US" baseline="0" dirty="0"/>
              <a:t> it’s just 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392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 over these, since</a:t>
            </a:r>
            <a:r>
              <a:rPr lang="en-US" baseline="0" dirty="0"/>
              <a:t> it’s just 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079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 over these, since</a:t>
            </a:r>
            <a:r>
              <a:rPr lang="en-US" baseline="0" dirty="0"/>
              <a:t> it’s just 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187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ARRAY_AGG</a:t>
            </a:r>
            <a:r>
              <a:rPr lang="en-US" baseline="0" dirty="0"/>
              <a:t> – array of the non MISSING values in the group, including nulls</a:t>
            </a:r>
          </a:p>
          <a:p>
            <a:r>
              <a:rPr lang="en-US" baseline="0" dirty="0"/>
              <a:t>ARRAY_AGG can optionally use DISTINCT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97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fast over these, since</a:t>
            </a:r>
            <a:r>
              <a:rPr lang="en-US" baseline="0" dirty="0"/>
              <a:t> it’s just SQL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645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is like WHERE for document keys</a:t>
            </a:r>
          </a:p>
          <a:p>
            <a:pPr lvl="1">
              <a:lnSpc>
                <a:spcPct val="150000"/>
              </a:lnSpc>
            </a:pPr>
            <a:endParaRPr lang="en-US" sz="1200" b="0" dirty="0"/>
          </a:p>
          <a:p>
            <a:pPr lvl="0">
              <a:lnSpc>
                <a:spcPct val="150000"/>
              </a:lnSpc>
            </a:pPr>
            <a:r>
              <a:rPr lang="en-US" sz="1800" b="0" dirty="0"/>
              <a:t>Direct primary key lookup bypassing index scans</a:t>
            </a:r>
          </a:p>
          <a:p>
            <a:pPr lvl="0">
              <a:lnSpc>
                <a:spcPct val="150000"/>
              </a:lnSpc>
            </a:pPr>
            <a:r>
              <a:rPr lang="en-US" sz="1800" b="0" dirty="0"/>
              <a:t>Ideal for hash-distributed </a:t>
            </a:r>
            <a:r>
              <a:rPr lang="en-US" sz="1800" b="0" dirty="0" err="1"/>
              <a:t>datastore</a:t>
            </a:r>
            <a:endParaRPr lang="en-US" sz="1800" b="0" dirty="0"/>
          </a:p>
          <a:p>
            <a:pPr lvl="0">
              <a:lnSpc>
                <a:spcPct val="150000"/>
              </a:lnSpc>
            </a:pPr>
            <a:r>
              <a:rPr lang="en-US" sz="1800" b="0" dirty="0"/>
              <a:t>Available in SELECT, UPDATE, DELETE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35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UNNEST</a:t>
            </a:r>
            <a:r>
              <a:rPr lang="en-US" baseline="0" dirty="0"/>
              <a:t> is an “intra-document” join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UNNEST,</a:t>
            </a:r>
            <a:r>
              <a:rPr lang="en-US" baseline="0" dirty="0"/>
              <a:t> flattens it out to the same level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Flattening JOIN that surfaces nested objects as top-level documents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Ideal for decomposing JSON</a:t>
            </a:r>
            <a:r>
              <a:rPr lang="en-US" sz="1200" b="1" dirty="0"/>
              <a:t> </a:t>
            </a:r>
            <a:r>
              <a:rPr lang="en-US" sz="1200" b="0" dirty="0"/>
              <a:t>hierarchies</a:t>
            </a:r>
          </a:p>
          <a:p>
            <a:endParaRPr lang="en-US" baseline="0" dirty="0"/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54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UNNEST</a:t>
            </a:r>
            <a:r>
              <a:rPr lang="en-US" baseline="0" dirty="0"/>
              <a:t> is an “intra-document” join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UNNEST,</a:t>
            </a:r>
            <a:r>
              <a:rPr lang="en-US" baseline="0" dirty="0"/>
              <a:t> flattens it out to the same level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Flattening JOIN that surfaces nested objects as top-level documents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Ideal for decomposing JSON</a:t>
            </a:r>
            <a:r>
              <a:rPr lang="en-US" sz="1200" b="1" dirty="0"/>
              <a:t> </a:t>
            </a:r>
            <a:r>
              <a:rPr lang="en-US" sz="1200" b="0" dirty="0"/>
              <a:t>hierarchies</a:t>
            </a:r>
          </a:p>
          <a:p>
            <a:endParaRPr lang="en-US" baseline="0" dirty="0"/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80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UNNEST</a:t>
            </a:r>
            <a:r>
              <a:rPr lang="en-US" baseline="0" dirty="0"/>
              <a:t> is an “intra-document” join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UNNEST,</a:t>
            </a:r>
            <a:r>
              <a:rPr lang="en-US" baseline="0" dirty="0"/>
              <a:t> flattens it out to the same level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Flattening JOIN that surfaces nested objects as top-level documents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Ideal for decomposing JSON</a:t>
            </a:r>
            <a:r>
              <a:rPr lang="en-US" sz="1200" b="1" dirty="0"/>
              <a:t> </a:t>
            </a:r>
            <a:r>
              <a:rPr lang="en-US" sz="1200" b="0" dirty="0"/>
              <a:t>hierarchies</a:t>
            </a:r>
          </a:p>
          <a:p>
            <a:endParaRPr lang="en-US" baseline="0" dirty="0"/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1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These companies are all using </a:t>
            </a:r>
            <a:r>
              <a:rPr lang="en-US" b="0" u="none" dirty="0" err="1"/>
              <a:t>Couchbase</a:t>
            </a:r>
            <a:endParaRPr lang="en-US" b="0" u="none" dirty="0"/>
          </a:p>
          <a:p>
            <a:endParaRPr lang="en-US" b="1" u="sng" dirty="0"/>
          </a:p>
          <a:p>
            <a:r>
              <a:rPr lang="en-US" b="0" u="none" dirty="0"/>
              <a:t>“digital economy”</a:t>
            </a:r>
          </a:p>
          <a:p>
            <a:endParaRPr lang="en-US" b="1" u="sng" dirty="0"/>
          </a:p>
          <a:p>
            <a:r>
              <a:rPr lang="en-US" b="1" u="sng" dirty="0"/>
              <a:t>KEY POINT:  MAJOR ENTERPRISES ACROSS NUMEROUS INDUSTRIES ARE ADOPTING COUCHBASE NOSQL TECHNOLOGY TO SUPPORT THEIR DATA MANAGEMENT NEEDS.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We’ve looked at what’s driving </a:t>
            </a:r>
            <a:r>
              <a:rPr lang="en-US" dirty="0" err="1"/>
              <a:t>NoSQL</a:t>
            </a:r>
            <a:r>
              <a:rPr lang="en-US" dirty="0"/>
              <a:t> and the advantages it delivers. So</a:t>
            </a:r>
            <a:r>
              <a:rPr lang="en-US" baseline="0" dirty="0"/>
              <a:t> who</a:t>
            </a:r>
            <a:r>
              <a:rPr lang="en-US" dirty="0"/>
              <a:t> are some of the companies that are actually </a:t>
            </a:r>
            <a:r>
              <a:rPr lang="en-US" baseline="0" dirty="0"/>
              <a:t>adopting Couchbase?</a:t>
            </a:r>
          </a:p>
          <a:p>
            <a:pPr marL="0" indent="0">
              <a:buFont typeface="Arial"/>
              <a:buNone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As this slide shows, major enterprises across many different industries are adopting Couchbase </a:t>
            </a:r>
            <a:r>
              <a:rPr lang="en-US" dirty="0" err="1"/>
              <a:t>NoSQL</a:t>
            </a:r>
            <a:r>
              <a:rPr lang="en-US" dirty="0"/>
              <a:t> solution.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You see many innovative Internet companies here – like eBay, LinkedIn, </a:t>
            </a:r>
            <a:r>
              <a:rPr lang="en-US" dirty="0" err="1"/>
              <a:t>Orbitz</a:t>
            </a:r>
            <a:r>
              <a:rPr lang="en-US" dirty="0"/>
              <a:t>, and PayPal. 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They were the early adopters of </a:t>
            </a:r>
            <a:r>
              <a:rPr lang="en-US" dirty="0" err="1"/>
              <a:t>NoSQL</a:t>
            </a:r>
            <a:r>
              <a:rPr lang="en-US" dirty="0"/>
              <a:t>. But it’s clear that </a:t>
            </a:r>
            <a:r>
              <a:rPr lang="en-US" dirty="0" err="1"/>
              <a:t>NoSQL</a:t>
            </a:r>
            <a:r>
              <a:rPr lang="en-US" dirty="0"/>
              <a:t> is now being adopted by a broad range of companies in many other industries: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Consumer electronics and technology companies like Apple and Cisco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Retail companies like </a:t>
            </a:r>
            <a:r>
              <a:rPr lang="en-US" dirty="0" err="1"/>
              <a:t>Walmart</a:t>
            </a:r>
            <a:r>
              <a:rPr lang="en-US" dirty="0"/>
              <a:t> and Tesco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/>
              <a:t>Financial Services companies like VISA</a:t>
            </a:r>
            <a:r>
              <a:rPr lang="en-US" baseline="0" dirty="0"/>
              <a:t> and Wells Fargo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Telcos</a:t>
            </a:r>
            <a:r>
              <a:rPr lang="en-US" dirty="0"/>
              <a:t> like Verizon,</a:t>
            </a:r>
            <a:r>
              <a:rPr lang="en-US" baseline="0" dirty="0"/>
              <a:t> AT&amp;T</a:t>
            </a:r>
            <a:r>
              <a:rPr lang="en-US" dirty="0"/>
              <a:t> and Vodafone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What’s also interesting is that we’re seeing the use of </a:t>
            </a:r>
            <a:r>
              <a:rPr lang="en-US" dirty="0" err="1"/>
              <a:t>NoSQL</a:t>
            </a:r>
            <a:r>
              <a:rPr lang="en-US" dirty="0"/>
              <a:t> expand inside many of these companies. </a:t>
            </a:r>
            <a:r>
              <a:rPr lang="en-US" dirty="0" err="1"/>
              <a:t>Orbitz</a:t>
            </a:r>
            <a:r>
              <a:rPr lang="en-US" dirty="0"/>
              <a:t>, the online travel company, is a great example – they started using Couchbase to store their hotel rate data, and now they use Couchbase in many other ways. 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pPr marL="171450" indent="-171450">
              <a:buFont typeface="Arial"/>
              <a:buChar char="•"/>
            </a:pPr>
            <a:r>
              <a:rPr lang="en-US" dirty="0"/>
              <a:t>So the big takeaway is that an increasing number of </a:t>
            </a:r>
            <a:r>
              <a:rPr lang="en-US" b="1" dirty="0"/>
              <a:t>companies across industries </a:t>
            </a:r>
            <a:r>
              <a:rPr lang="en-US" dirty="0"/>
              <a:t>are seeing the value of </a:t>
            </a:r>
            <a:r>
              <a:rPr lang="en-US" dirty="0" err="1"/>
              <a:t>NoSQL</a:t>
            </a:r>
            <a:r>
              <a:rPr lang="en-US" dirty="0"/>
              <a:t> for a growing number of use cases.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302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UNNEST</a:t>
            </a:r>
            <a:r>
              <a:rPr lang="en-US" baseline="0" dirty="0"/>
              <a:t> is an “intra-document” join</a:t>
            </a:r>
            <a:endParaRPr lang="en-US" dirty="0"/>
          </a:p>
          <a:p>
            <a:endParaRPr lang="en-US" sz="1800" b="0" dirty="0"/>
          </a:p>
          <a:p>
            <a:r>
              <a:rPr lang="en-US" dirty="0"/>
              <a:t>UNNEST,</a:t>
            </a:r>
            <a:r>
              <a:rPr lang="en-US" baseline="0" dirty="0"/>
              <a:t> flattens it out to the same level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Flattening JOIN that surfaces nested objects as top-level documents</a:t>
            </a:r>
          </a:p>
          <a:p>
            <a:pPr lvl="0">
              <a:lnSpc>
                <a:spcPct val="150000"/>
              </a:lnSpc>
            </a:pPr>
            <a:r>
              <a:rPr lang="en-US" sz="1200" b="0" dirty="0"/>
              <a:t>Ideal for decomposing JSON</a:t>
            </a:r>
            <a:r>
              <a:rPr lang="en-US" sz="1200" b="1" dirty="0"/>
              <a:t> </a:t>
            </a:r>
            <a:r>
              <a:rPr lang="en-US" sz="1200" b="0" dirty="0"/>
              <a:t>hierarchies</a:t>
            </a:r>
          </a:p>
          <a:p>
            <a:endParaRPr lang="en-US" baseline="0" dirty="0"/>
          </a:p>
          <a:p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660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NEST, create a </a:t>
            </a:r>
            <a:r>
              <a:rPr lang="en-US" dirty="0" err="1"/>
              <a:t>json</a:t>
            </a:r>
            <a:r>
              <a:rPr lang="en-US" dirty="0"/>
              <a:t> array in the query result, it’s like the opposite of UNNEST</a:t>
            </a:r>
          </a:p>
          <a:p>
            <a:endParaRPr lang="en-US" baseline="0" dirty="0"/>
          </a:p>
          <a:p>
            <a:pPr lvl="0">
              <a:lnSpc>
                <a:spcPct val="120000"/>
              </a:lnSpc>
            </a:pPr>
            <a:r>
              <a:rPr lang="en-US" sz="1200" b="0" dirty="0"/>
              <a:t>Special JOIN that embeds external child documents under their parent</a:t>
            </a:r>
          </a:p>
          <a:p>
            <a:pPr lvl="0">
              <a:lnSpc>
                <a:spcPct val="120000"/>
              </a:lnSpc>
            </a:pPr>
            <a:r>
              <a:rPr lang="en-US" sz="1200" b="0" dirty="0"/>
              <a:t>Ideal for JSON encapsulation</a:t>
            </a:r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52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NEST, create a </a:t>
            </a:r>
            <a:r>
              <a:rPr lang="en-US" dirty="0" err="1"/>
              <a:t>json</a:t>
            </a:r>
            <a:r>
              <a:rPr lang="en-US" dirty="0"/>
              <a:t> array in the query result, it’s like the opposite of UNNEST</a:t>
            </a:r>
          </a:p>
          <a:p>
            <a:endParaRPr lang="en-US" baseline="0" dirty="0"/>
          </a:p>
          <a:p>
            <a:pPr lvl="0">
              <a:lnSpc>
                <a:spcPct val="120000"/>
              </a:lnSpc>
            </a:pPr>
            <a:r>
              <a:rPr lang="en-US" sz="1200" b="0" dirty="0"/>
              <a:t>Special JOIN that embeds external child documents under their parent</a:t>
            </a:r>
          </a:p>
          <a:p>
            <a:pPr lvl="0">
              <a:lnSpc>
                <a:spcPct val="120000"/>
              </a:lnSpc>
            </a:pPr>
            <a:r>
              <a:rPr lang="en-US" sz="1200" b="0" dirty="0"/>
              <a:t>Ideal for JSON encapsulation</a:t>
            </a:r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1133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NEST, create a </a:t>
            </a:r>
            <a:r>
              <a:rPr lang="en-US" dirty="0" err="1"/>
              <a:t>json</a:t>
            </a:r>
            <a:r>
              <a:rPr lang="en-US" dirty="0"/>
              <a:t> array in the query result, it’s like the opposite of UNNEST</a:t>
            </a:r>
          </a:p>
          <a:p>
            <a:endParaRPr lang="en-US" baseline="0" dirty="0"/>
          </a:p>
          <a:p>
            <a:pPr lvl="0">
              <a:lnSpc>
                <a:spcPct val="120000"/>
              </a:lnSpc>
            </a:pPr>
            <a:r>
              <a:rPr lang="en-US" sz="1200" b="0" dirty="0"/>
              <a:t>Special JOIN that embeds external child documents under their parent</a:t>
            </a:r>
          </a:p>
          <a:p>
            <a:pPr lvl="0">
              <a:lnSpc>
                <a:spcPct val="120000"/>
              </a:lnSpc>
            </a:pPr>
            <a:r>
              <a:rPr lang="en-US" sz="1200" b="0" dirty="0"/>
              <a:t>Ideal for JSON encapsulation</a:t>
            </a:r>
            <a:endParaRPr lang="en-US" i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54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812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are the additions to SQL to deal with JSON</a:t>
            </a:r>
          </a:p>
          <a:p>
            <a:endParaRPr lang="en-US" baseline="0" dirty="0"/>
          </a:p>
          <a:p>
            <a:r>
              <a:rPr lang="en-US" baseline="0" dirty="0"/>
              <a:t>Mention MISSING, it’s semantically different from a field with a null value. A field isn’t there (which is possible with a flexible schema)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5C908D-C35B-B346-A739-79C621D2BD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9581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Arrays and Objects are not in traditional SQL</a:t>
            </a:r>
          </a:p>
          <a:p>
            <a:endParaRPr lang="en-US" dirty="0"/>
          </a:p>
          <a:p>
            <a:r>
              <a:rPr lang="en-US" dirty="0"/>
              <a:t>Don’t talk about dates, that’s coming up</a:t>
            </a:r>
            <a:r>
              <a:rPr lang="en-US" baseline="0" dirty="0"/>
              <a:t> in another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8518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already mentioned the concept</a:t>
            </a:r>
            <a:r>
              <a:rPr lang="en-US" baseline="0" dirty="0"/>
              <a:t> of “missing”</a:t>
            </a:r>
          </a:p>
          <a:p>
            <a:endParaRPr lang="en-US" baseline="0" dirty="0"/>
          </a:p>
          <a:p>
            <a:r>
              <a:rPr lang="en-US" baseline="0" dirty="0" err="1"/>
              <a:t>Couchbase</a:t>
            </a:r>
            <a:r>
              <a:rPr lang="en-US" baseline="0" dirty="0"/>
              <a:t> can be used to store binary data, and there is some limited N1QL functionality associated with that</a:t>
            </a:r>
          </a:p>
          <a:p>
            <a:r>
              <a:rPr lang="en-US" baseline="0" dirty="0"/>
              <a:t>But that’s a pretty non-typical use case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23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Tx/>
              <a:buNone/>
            </a:pPr>
            <a:r>
              <a:rPr lang="en-US" sz="2000" dirty="0"/>
              <a:t>-There are date function for string and numeric encodings - There is no</a:t>
            </a:r>
            <a:r>
              <a:rPr lang="en-US" sz="2000" baseline="0" dirty="0"/>
              <a:t> “date” type in JSON, so we store as UNIX timestamp and N1QL has functions for that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- W</a:t>
            </a:r>
            <a:r>
              <a:rPr lang="en-US" sz="1600" dirty="0"/>
              <a:t>ell-defined semantics for ORDER BY and comparison operators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- Defined JSON expression semantics for all input data types, so</a:t>
            </a:r>
            <a:r>
              <a:rPr lang="en-US" sz="2000" baseline="0" dirty="0"/>
              <a:t> goodbye</a:t>
            </a:r>
            <a:r>
              <a:rPr lang="en-US" sz="1600" dirty="0"/>
              <a:t> type mismatch errors</a:t>
            </a:r>
          </a:p>
          <a:p>
            <a:endParaRPr lang="en-US" baseline="0" dirty="0"/>
          </a:p>
          <a:p>
            <a:r>
              <a:rPr lang="en-US" baseline="0" dirty="0"/>
              <a:t>- You can SELECT a string as an integer (conversion functions)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561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Note: </a:t>
            </a:r>
            <a:r>
              <a:rPr lang="en-US" sz="1200" b="0" dirty="0" err="1"/>
              <a:t>Couchbase</a:t>
            </a:r>
            <a:r>
              <a:rPr lang="en-US" sz="1200" b="0" dirty="0"/>
              <a:t> provides per-document atomicity.</a:t>
            </a:r>
          </a:p>
          <a:p>
            <a:endParaRPr lang="en-US" dirty="0"/>
          </a:p>
          <a:p>
            <a:r>
              <a:rPr lang="en-US" dirty="0"/>
              <a:t>So</a:t>
            </a:r>
            <a:r>
              <a:rPr lang="en-US" baseline="0" dirty="0"/>
              <a:t> the UPDATE is not all-or-nothing, failure/success is per document</a:t>
            </a:r>
          </a:p>
          <a:p>
            <a:r>
              <a:rPr lang="en-US" baseline="0" dirty="0"/>
              <a:t>We don’t have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9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(relational) databases</a:t>
            </a:r>
            <a:r>
              <a:rPr lang="en-US" baseline="0" dirty="0"/>
              <a:t> are great.  They give you LOT OF functionality.</a:t>
            </a:r>
          </a:p>
          <a:p>
            <a:r>
              <a:rPr lang="en-US" baseline="0" dirty="0"/>
              <a:t>Great set of abstractions (tables, columns, data types, constraints, triggers, SQL, ACID TRANSACTIONS, stored procedures and more) at a highly reasonable cost.</a:t>
            </a:r>
          </a:p>
          <a:p>
            <a:r>
              <a:rPr lang="en-US" baseline="0" dirty="0"/>
              <a:t>And the cost is going down every day.</a:t>
            </a:r>
          </a:p>
          <a:p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Change is inevitable</a:t>
            </a:r>
            <a:endParaRPr lang="en-US" sz="2400" dirty="0"/>
          </a:p>
          <a:p>
            <a:endParaRPr lang="en-US" baseline="0" dirty="0"/>
          </a:p>
          <a:p>
            <a:r>
              <a:rPr lang="en-US" baseline="0" dirty="0"/>
              <a:t>One thing RDBMS does not handle well is CHANGE.</a:t>
            </a:r>
          </a:p>
          <a:p>
            <a:r>
              <a:rPr lang="en-US" baseline="0" dirty="0"/>
              <a:t>Change of schema (both logical and physical), change of hardware, change of capacity.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NoSQL databases tend to help solve</a:t>
            </a:r>
            <a:r>
              <a:rPr lang="en-US" baseline="0" dirty="0"/>
              <a:t> problems with: agility, scalability, performance, and availability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9326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JSON in,</a:t>
            </a:r>
            <a:r>
              <a:rPr lang="en-US" baseline="0" dirty="0"/>
              <a:t> JSON 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376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Indexes are important,</a:t>
            </a:r>
            <a:r>
              <a:rPr lang="en-US" baseline="0" dirty="0"/>
              <a:t> just like in SQL</a:t>
            </a:r>
          </a:p>
          <a:p>
            <a:endParaRPr lang="en-US" baseline="0" dirty="0"/>
          </a:p>
          <a:p>
            <a:r>
              <a:rPr lang="en-US" dirty="0"/>
              <a:t>https://dzone.com/articles/index-first-and-query-faster</a:t>
            </a:r>
          </a:p>
          <a:p>
            <a:endParaRPr lang="en-US" dirty="0"/>
          </a:p>
          <a:p>
            <a:pPr>
              <a:lnSpc>
                <a:spcPct val="150000"/>
              </a:lnSpc>
            </a:pPr>
            <a:r>
              <a:rPr lang="en-US" sz="2000" b="0" dirty="0"/>
              <a:t>Functional indexes: </a:t>
            </a:r>
            <a:r>
              <a:rPr lang="en-US" b="0" dirty="0"/>
              <a:t>on any data expression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Partial indexes</a:t>
            </a:r>
          </a:p>
          <a:p>
            <a:endParaRPr lang="en-US" dirty="0"/>
          </a:p>
          <a:p>
            <a:r>
              <a:rPr lang="en-US" dirty="0"/>
              <a:t>Some other profiling/monitoring</a:t>
            </a:r>
            <a:r>
              <a:rPr lang="en-US" baseline="0" dirty="0"/>
              <a:t> tools coming in 5.0, you can check out a developer build of 5.0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290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like SQL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(primary index is on the document key)</a:t>
            </a:r>
          </a:p>
          <a:p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Secondary Index can be created on any combination of attribute names.</a:t>
            </a:r>
          </a:p>
          <a:p>
            <a:r>
              <a:rPr lang="en-US" dirty="0"/>
              <a:t>Useful in speeding up the queries.</a:t>
            </a:r>
          </a:p>
          <a:p>
            <a:r>
              <a:rPr lang="en-US" dirty="0"/>
              <a:t>Need to have matching indices with right key-ordering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671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Top:  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Complex codes and logic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Inefficient processing on client side</a:t>
            </a:r>
          </a:p>
          <a:p>
            <a:endParaRPr lang="en-US" dirty="0"/>
          </a:p>
          <a:p>
            <a:r>
              <a:rPr lang="en-US" dirty="0"/>
              <a:t>Bottom: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Proven and expressive query language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Leverage SQL skills and ecosystem</a:t>
            </a:r>
          </a:p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r>
              <a:rPr lang="en-US" dirty="0">
                <a:latin typeface="KievitOT Medium" charset="0"/>
                <a:ea typeface="KievitOT Medium" charset="0"/>
                <a:cs typeface="KievitOT Medium" charset="0"/>
              </a:rPr>
              <a:t>Extended for JSON -</a:t>
            </a:r>
            <a:r>
              <a:rPr lang="en-US" baseline="0" dirty="0">
                <a:latin typeface="KievitOT Medium" charset="0"/>
                <a:ea typeface="KievitOT Medium" charset="0"/>
                <a:cs typeface="KievitOT Medium" charset="0"/>
              </a:rPr>
              <a:t> </a:t>
            </a:r>
            <a:r>
              <a:rPr lang="en-US" dirty="0"/>
              <a:t>More readable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281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Reference/summary slide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091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UC San Diego: SQL++</a:t>
            </a:r>
          </a:p>
          <a:p>
            <a:pPr>
              <a:lnSpc>
                <a:spcPct val="130000"/>
              </a:lnSpc>
            </a:pPr>
            <a:r>
              <a:rPr lang="en-US" sz="2400" b="1" dirty="0" err="1">
                <a:solidFill>
                  <a:schemeClr val="accent2"/>
                </a:solidFill>
              </a:rPr>
              <a:t>Couchbase</a:t>
            </a:r>
            <a:r>
              <a:rPr lang="en-US" sz="2400" b="1" dirty="0">
                <a:solidFill>
                  <a:schemeClr val="accent2"/>
                </a:solidFill>
              </a:rPr>
              <a:t>: N1QL</a:t>
            </a:r>
            <a:endParaRPr lang="en-US" dirty="0"/>
          </a:p>
          <a:p>
            <a:endParaRPr lang="en-US" baseline="0" dirty="0"/>
          </a:p>
          <a:p>
            <a:r>
              <a:rPr lang="en-US" baseline="0" dirty="0"/>
              <a:t>SQL++ is a paper that UC San Diego produced</a:t>
            </a:r>
          </a:p>
          <a:p>
            <a:endParaRPr lang="en-US" baseline="0" dirty="0"/>
          </a:p>
          <a:p>
            <a:r>
              <a:rPr lang="en-US" baseline="0" dirty="0"/>
              <a:t>N1QL is pretty much the first implementation of SQL++, validating their paper in a real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51FC-18D6-4741-8EEB-9FDB1F020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5016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JSON support in SQL</a:t>
            </a:r>
          </a:p>
          <a:p>
            <a:pPr lvl="1"/>
            <a:r>
              <a:rPr lang="en-US" sz="2400" dirty="0">
                <a:solidFill>
                  <a:srgbClr val="1E1C1C"/>
                </a:solidFill>
              </a:rPr>
              <a:t>IBM Informix</a:t>
            </a:r>
          </a:p>
          <a:p>
            <a:pPr lvl="1"/>
            <a:r>
              <a:rPr lang="en-US" sz="2400" dirty="0">
                <a:solidFill>
                  <a:srgbClr val="1E1C1C"/>
                </a:solidFill>
              </a:rPr>
              <a:t>Oracle</a:t>
            </a:r>
          </a:p>
          <a:p>
            <a:pPr lvl="1"/>
            <a:r>
              <a:rPr lang="en-US" sz="2400" dirty="0">
                <a:solidFill>
                  <a:srgbClr val="1E1C1C"/>
                </a:solidFill>
              </a:rPr>
              <a:t>PostgreSQL</a:t>
            </a:r>
          </a:p>
          <a:p>
            <a:pPr lvl="1"/>
            <a:r>
              <a:rPr lang="en-US" sz="2400" dirty="0">
                <a:solidFill>
                  <a:srgbClr val="1E1C1C"/>
                </a:solidFill>
              </a:rPr>
              <a:t>MySQL</a:t>
            </a:r>
          </a:p>
          <a:p>
            <a:r>
              <a:rPr lang="en-US" sz="2400" dirty="0"/>
              <a:t>Microsoft: SQL for </a:t>
            </a:r>
            <a:r>
              <a:rPr lang="en-US" sz="2400" dirty="0" err="1"/>
              <a:t>DocumentDB</a:t>
            </a:r>
            <a:endParaRPr lang="en-US" sz="2400" dirty="0"/>
          </a:p>
          <a:p>
            <a:r>
              <a:rPr lang="en-US" dirty="0"/>
              <a:t>Cloud Spanner has SQL support</a:t>
            </a:r>
          </a:p>
          <a:p>
            <a:endParaRPr lang="en-US" dirty="0"/>
          </a:p>
          <a:p>
            <a:r>
              <a:rPr lang="en-US" dirty="0"/>
              <a:t>All the </a:t>
            </a:r>
            <a:r>
              <a:rPr lang="en-US" dirty="0" err="1"/>
              <a:t>sql</a:t>
            </a:r>
            <a:r>
              <a:rPr lang="en-US" dirty="0"/>
              <a:t> vendors</a:t>
            </a:r>
            <a:r>
              <a:rPr lang="en-US" baseline="0" dirty="0"/>
              <a:t> are introducing JSON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51FC-18D6-4741-8EEB-9FDB1F020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3242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DocumentDb</a:t>
            </a:r>
            <a:r>
              <a:rPr lang="en-US" baseline="0" dirty="0"/>
              <a:t> is Microsoft’s document database azure offering</a:t>
            </a:r>
          </a:p>
          <a:p>
            <a:r>
              <a:rPr lang="en-US" baseline="0" dirty="0"/>
              <a:t>It has a SQL syntax available, and it’s pretty good</a:t>
            </a:r>
          </a:p>
          <a:p>
            <a:endParaRPr lang="en-US" baseline="0" dirty="0"/>
          </a:p>
          <a:p>
            <a:r>
              <a:rPr lang="en-US" baseline="0" dirty="0"/>
              <a:t>(side note: It has JOIN in its syntax but it’s an intra-document join</a:t>
            </a:r>
          </a:p>
          <a:p>
            <a:r>
              <a:rPr lang="en-US" baseline="0" dirty="0"/>
              <a:t>so it’s more like UNNEST)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51FC-18D6-4741-8EEB-9FDB1F020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0938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 </a:t>
            </a:r>
            <a:r>
              <a:rPr lang="en-US"/>
              <a:t>Server 2016 </a:t>
            </a:r>
            <a:r>
              <a:rPr lang="en-US" dirty="0"/>
              <a:t>introduced</a:t>
            </a:r>
            <a:r>
              <a:rPr lang="en-US" baseline="0" dirty="0"/>
              <a:t> JSON_VALUE and some other JSON functions</a:t>
            </a:r>
          </a:p>
          <a:p>
            <a:r>
              <a:rPr lang="en-US" baseline="0" dirty="0"/>
              <a:t>It’s not quite a SQL for JSON implementation, but it’s a step in that direction</a:t>
            </a:r>
          </a:p>
          <a:p>
            <a:endParaRPr lang="en-US" baseline="0" dirty="0"/>
          </a:p>
          <a:p>
            <a:r>
              <a:rPr lang="en-US" baseline="0" dirty="0"/>
              <a:t>Here’s a table with two rows, one is an </a:t>
            </a:r>
            <a:r>
              <a:rPr lang="en-US" baseline="0" dirty="0" err="1"/>
              <a:t>nvarchar</a:t>
            </a:r>
            <a:r>
              <a:rPr lang="en-US" baseline="0" dirty="0"/>
              <a:t> with a JSON string</a:t>
            </a:r>
          </a:p>
          <a:p>
            <a:r>
              <a:rPr lang="en-US" baseline="0" dirty="0"/>
              <a:t>JSON_VALUE can be applied to it to parse the JSON and get specific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9351FC-18D6-4741-8EEB-9FDB1F020A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7646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 Analytics</a:t>
            </a:r>
            <a:r>
              <a:rPr lang="en-US" baseline="0" dirty="0"/>
              <a:t> is currently a standalone developer preview of a feature that is coming to </a:t>
            </a:r>
            <a:r>
              <a:rPr lang="en-US" baseline="0" dirty="0" err="1"/>
              <a:t>Couchbase</a:t>
            </a:r>
            <a:r>
              <a:rPr lang="en-US" baseline="0" dirty="0"/>
              <a:t> Server.</a:t>
            </a:r>
          </a:p>
          <a:p>
            <a:endParaRPr lang="en-US" baseline="0" dirty="0"/>
          </a:p>
          <a:p>
            <a:r>
              <a:rPr lang="en-US" baseline="0" dirty="0"/>
              <a:t>This uses a language that looks like N1QL, is going to converge with N1QL, but has some additional features.</a:t>
            </a:r>
          </a:p>
          <a:p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It’s intended for analytics, reports, trend analysis, so </a:t>
            </a:r>
            <a:r>
              <a:rPr lang="en-US" baseline="0" dirty="0" err="1"/>
              <a:t>Couchbase</a:t>
            </a:r>
            <a:r>
              <a:rPr lang="en-US" baseline="0" dirty="0"/>
              <a:t> Analytics is not meant to be operational: no direct reads and writes.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You can join any field to any other field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dirty="0"/>
              <a:t>It’s a public PREVIEW right now, so it is available for you to get, but lots of stuff will change and we don’t recommend it for production.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32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  <a:p>
            <a:pPr>
              <a:lnSpc>
                <a:spcPct val="120000"/>
              </a:lnSpc>
            </a:pPr>
            <a:r>
              <a:rPr lang="en-US"/>
              <a:t>Schema </a:t>
            </a:r>
            <a:r>
              <a:rPr lang="en-US" dirty="0"/>
              <a:t>flexibility</a:t>
            </a:r>
          </a:p>
          <a:p>
            <a:pPr>
              <a:lnSpc>
                <a:spcPct val="120000"/>
              </a:lnSpc>
            </a:pPr>
            <a:r>
              <a:rPr lang="en-US" dirty="0"/>
              <a:t>Easier management of change i</a:t>
            </a:r>
            <a:r>
              <a:rPr lang="en-US" sz="2400" dirty="0"/>
              <a:t>n the business requirements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Easier management of change in the structure of the data </a:t>
            </a:r>
          </a:p>
          <a:p>
            <a:endParaRPr lang="en-US" baseline="0" dirty="0"/>
          </a:p>
          <a:p>
            <a:r>
              <a:rPr lang="en-US" baseline="0" dirty="0"/>
              <a:t>Document database means that you have no rigid schema. You can do whatever the heck you want.</a:t>
            </a:r>
          </a:p>
          <a:p>
            <a:r>
              <a:rPr lang="en-US" baseline="0" dirty="0"/>
              <a:t>That being said, you SHOULDN’T. You should still have discipline about your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272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Emphasize</a:t>
            </a:r>
            <a:r>
              <a:rPr lang="en-US" baseline="0" dirty="0"/>
              <a:t> ODBC instead of JDBC</a:t>
            </a:r>
          </a:p>
          <a:p>
            <a:r>
              <a:rPr lang="en-US" baseline="0" dirty="0"/>
              <a:t>They work because it’s just SQL</a:t>
            </a:r>
          </a:p>
          <a:p>
            <a:endParaRPr lang="en-US" baseline="0" dirty="0"/>
          </a:p>
          <a:p>
            <a:pPr>
              <a:lnSpc>
                <a:spcPct val="130000"/>
              </a:lnSpc>
            </a:pPr>
            <a:r>
              <a:rPr lang="en-US" sz="2800" b="0" dirty="0"/>
              <a:t>(JDBC 4.0 and 4.1)</a:t>
            </a:r>
          </a:p>
          <a:p>
            <a:pPr>
              <a:lnSpc>
                <a:spcPct val="130000"/>
              </a:lnSpc>
            </a:pPr>
            <a:r>
              <a:rPr lang="en-US" sz="2800" b="0" dirty="0"/>
              <a:t>JDBC/JSON driver  - </a:t>
            </a:r>
            <a:r>
              <a:rPr lang="en-US" sz="2600" b="0" dirty="0"/>
              <a:t>Extends JDBC for JSON</a:t>
            </a:r>
          </a:p>
          <a:p>
            <a:pPr>
              <a:lnSpc>
                <a:spcPct val="130000"/>
              </a:lnSpc>
            </a:pPr>
            <a:r>
              <a:rPr lang="en-US" sz="2800" b="0" dirty="0"/>
              <a:t>SDKs with Custom Query APIs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30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ODBC</a:t>
            </a:r>
          </a:p>
          <a:p>
            <a:endParaRPr lang="en-US" dirty="0"/>
          </a:p>
          <a:p>
            <a:pPr marL="669401" lvl="1" indent="-342900"/>
            <a:r>
              <a:rPr lang="en-CA" sz="2400" dirty="0"/>
              <a:t>JDBC 4.0 and 4.1</a:t>
            </a:r>
          </a:p>
          <a:p>
            <a:pPr marL="669401" lvl="1" indent="-342900"/>
            <a:r>
              <a:rPr lang="en-CA" sz="2400" dirty="0"/>
              <a:t>Build an application which can query using SQL or N1QL </a:t>
            </a:r>
          </a:p>
          <a:p>
            <a:pPr marL="669401" lvl="1" indent="-342900"/>
            <a:r>
              <a:rPr lang="en-CA" sz="2400" dirty="0"/>
              <a:t>Allow easy access to NoSQL data from BI and ETL tools, as well as your own applications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054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simba</a:t>
            </a:r>
            <a:r>
              <a:rPr lang="en-US" dirty="0"/>
              <a:t>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159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ODBC example in SQL, typically would use </a:t>
            </a:r>
            <a:r>
              <a:rPr lang="en-US" dirty="0" err="1"/>
              <a:t>Couchbase</a:t>
            </a:r>
            <a:r>
              <a:rPr lang="en-US" dirty="0"/>
              <a:t> SDK</a:t>
            </a:r>
            <a:r>
              <a:rPr lang="en-US" baseline="0" dirty="0"/>
              <a:t> instead</a:t>
            </a:r>
          </a:p>
          <a:p>
            <a:endParaRPr lang="en-US" baseline="0" dirty="0"/>
          </a:p>
          <a:p>
            <a:r>
              <a:rPr lang="en-US" dirty="0"/>
              <a:t>This is not N1QL</a:t>
            </a:r>
            <a:r>
              <a:rPr lang="en-US" baseline="0" dirty="0"/>
              <a:t> here, it’s ODBC, get’s translated to N1QL</a:t>
            </a:r>
          </a:p>
          <a:p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Emphasizing again that N1QL is 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887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Can change the driver to execute in N1QL mode by appending the following to the connection URL:</a:t>
            </a:r>
          </a:p>
          <a:p>
            <a:endParaRPr lang="en-US" dirty="0"/>
          </a:p>
          <a:p>
            <a:r>
              <a:rPr lang="en-US" dirty="0"/>
              <a:t>We could execute N1QL directly</a:t>
            </a:r>
          </a:p>
          <a:p>
            <a:endParaRPr lang="en-US" dirty="0"/>
          </a:p>
          <a:p>
            <a:r>
              <a:rPr lang="en-US" dirty="0"/>
              <a:t>Not sure exactly why you’d want to do this, but you can!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684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10000"/>
              </a:lnSpc>
              <a:buFont typeface="Arial"/>
              <a:buNone/>
            </a:pPr>
            <a:r>
              <a:rPr lang="en-US" dirty="0"/>
              <a:t>We’re no longer using ODBC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endParaRPr lang="en-US" dirty="0"/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/>
              <a:t>Supports parameter Passing</a:t>
            </a:r>
          </a:p>
          <a:p>
            <a:pPr marL="285750" indent="-285750">
              <a:lnSpc>
                <a:spcPct val="110000"/>
              </a:lnSpc>
              <a:buFont typeface="Arial"/>
              <a:buChar char="•"/>
            </a:pPr>
            <a:r>
              <a:rPr lang="en-US" dirty="0"/>
              <a:t>Supports querying asynchronously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702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an officially supported library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259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of these tools are using JDBC/ODBC</a:t>
            </a:r>
            <a:r>
              <a:rPr lang="en-US" baseline="0" dirty="0"/>
              <a:t> to connect to </a:t>
            </a:r>
            <a:r>
              <a:rPr lang="en-US" baseline="0" dirty="0" err="1"/>
              <a:t>Couchbase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 have other integrations that use DCP/XDCR (</a:t>
            </a:r>
            <a:r>
              <a:rPr lang="en-US" baseline="0" dirty="0" err="1"/>
              <a:t>elasticsearch</a:t>
            </a:r>
            <a:r>
              <a:rPr lang="en-US" baseline="0" dirty="0"/>
              <a:t>, spark, </a:t>
            </a:r>
            <a:r>
              <a:rPr lang="en-US" baseline="0" dirty="0" err="1"/>
              <a:t>etc</a:t>
            </a:r>
            <a:r>
              <a:rPr lang="en-US" baseline="0" dirty="0"/>
              <a:t>) instead of a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958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Excel Query Wizard connecting to </a:t>
            </a:r>
            <a:r>
              <a:rPr lang="en-US" dirty="0" err="1"/>
              <a:t>Couchbase</a:t>
            </a:r>
            <a:r>
              <a:rPr lang="en-US" dirty="0"/>
              <a:t> through ODBC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1450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Excel Query Wizard connecting to </a:t>
            </a:r>
            <a:r>
              <a:rPr lang="en-US" dirty="0" err="1"/>
              <a:t>Couchbase</a:t>
            </a:r>
            <a:r>
              <a:rPr lang="en-US" dirty="0"/>
              <a:t> through ODBC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93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Elastic scaling</a:t>
            </a:r>
          </a:p>
          <a:p>
            <a:pPr marL="1090613" lvl="1" indent="-349250">
              <a:lnSpc>
                <a:spcPct val="120000"/>
              </a:lnSpc>
            </a:pPr>
            <a:r>
              <a:rPr lang="en-US" sz="2400" dirty="0"/>
              <a:t>Size your cluster for today</a:t>
            </a:r>
          </a:p>
          <a:p>
            <a:pPr marL="1090613" lvl="1" indent="-349250">
              <a:lnSpc>
                <a:spcPct val="120000"/>
              </a:lnSpc>
            </a:pPr>
            <a:r>
              <a:rPr lang="en-US" sz="2400" dirty="0"/>
              <a:t>Scale out on demand</a:t>
            </a:r>
          </a:p>
          <a:p>
            <a:pPr lvl="0">
              <a:lnSpc>
                <a:spcPct val="120000"/>
              </a:lnSpc>
              <a:buClr>
                <a:srgbClr val="178ADB"/>
              </a:buClr>
            </a:pPr>
            <a:r>
              <a:rPr lang="en-US" dirty="0">
                <a:solidFill>
                  <a:srgbClr val="1E1C1C"/>
                </a:solidFill>
              </a:rPr>
              <a:t>Cost effective scaling</a:t>
            </a:r>
          </a:p>
          <a:p>
            <a:pPr marL="1090613" lvl="1" indent="-349250">
              <a:lnSpc>
                <a:spcPct val="120000"/>
              </a:lnSpc>
            </a:pPr>
            <a:r>
              <a:rPr lang="en-US" sz="2400" dirty="0">
                <a:solidFill>
                  <a:srgbClr val="1E1C1C"/>
                </a:solidFill>
              </a:rPr>
              <a:t>Commodity hardware</a:t>
            </a:r>
          </a:p>
          <a:p>
            <a:pPr marL="1090613" lvl="1" indent="-349250">
              <a:lnSpc>
                <a:spcPct val="120000"/>
              </a:lnSpc>
            </a:pPr>
            <a:r>
              <a:rPr lang="en-US" sz="2400" dirty="0">
                <a:solidFill>
                  <a:srgbClr val="1E1C1C"/>
                </a:solidFill>
              </a:rPr>
              <a:t>On premise or on cloud</a:t>
            </a:r>
          </a:p>
          <a:p>
            <a:pPr marL="1090613" lvl="1" indent="-349250">
              <a:lnSpc>
                <a:spcPct val="120000"/>
              </a:lnSpc>
            </a:pPr>
            <a:r>
              <a:rPr lang="en-US" sz="2400" dirty="0">
                <a:solidFill>
                  <a:srgbClr val="1E1C1C"/>
                </a:solidFill>
              </a:rPr>
              <a:t>Scale OUT instead of Scale UP</a:t>
            </a:r>
          </a:p>
          <a:p>
            <a:endParaRPr lang="en-US" baseline="0" dirty="0"/>
          </a:p>
          <a:p>
            <a:r>
              <a:rPr lang="en-US" baseline="0" dirty="0"/>
              <a:t>[example: changing the channel to a soccer game or Game of Thrones, everyone makes the same API request in the same 5 minutes]</a:t>
            </a:r>
          </a:p>
          <a:p>
            <a:r>
              <a:rPr lang="en-US" baseline="0" dirty="0"/>
              <a:t>[example: TV show lets watchers vote during some period of the week, so you can scale up during that period of time]</a:t>
            </a:r>
          </a:p>
          <a:p>
            <a:r>
              <a:rPr lang="en-US" baseline="0" dirty="0"/>
              <a:t>[example: black Friday]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8500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</a:t>
            </a:r>
            <a:r>
              <a:rPr lang="en-US" baseline="0" dirty="0"/>
              <a:t> results of a more advanced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4240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 can integrate directly</a:t>
            </a:r>
            <a:r>
              <a:rPr lang="en-US" baseline="0" dirty="0"/>
              <a:t> with big data tools using DCP/XDCR instead of a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90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219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the animation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0185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NoSQL systems are optimized for specific access patterns </a:t>
            </a:r>
          </a:p>
          <a:p>
            <a:pPr>
              <a:lnSpc>
                <a:spcPct val="120000"/>
              </a:lnSpc>
            </a:pPr>
            <a:r>
              <a:rPr lang="en-US" dirty="0"/>
              <a:t>Low response time for web &amp; mobile user experience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Millisecond latency</a:t>
            </a:r>
          </a:p>
          <a:p>
            <a:pPr>
              <a:lnSpc>
                <a:spcPct val="120000"/>
              </a:lnSpc>
            </a:pPr>
            <a:r>
              <a:rPr lang="en-US" dirty="0"/>
              <a:t>Consistently high throughput to handle growth </a:t>
            </a:r>
          </a:p>
          <a:p>
            <a:endParaRPr lang="en-US" dirty="0"/>
          </a:p>
          <a:p>
            <a:r>
              <a:rPr lang="en-US" dirty="0"/>
              <a:t>[perf measures</a:t>
            </a:r>
            <a:r>
              <a:rPr lang="en-US" baseline="0" dirty="0"/>
              <a:t> can be subjective – talk about architecture, integrated cache, maybe mention MDS too]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20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If one</a:t>
            </a:r>
            <a:r>
              <a:rPr lang="en-US" baseline="0" dirty="0"/>
              <a:t> tap for </a:t>
            </a:r>
            <a:r>
              <a:rPr lang="en-US" baseline="0" dirty="0" err="1"/>
              <a:t>pepsi</a:t>
            </a:r>
            <a:r>
              <a:rPr lang="en-US" baseline="0" dirty="0"/>
              <a:t> goes out, there’s others available. If one </a:t>
            </a:r>
            <a:r>
              <a:rPr lang="en-US" baseline="0" dirty="0" err="1"/>
              <a:t>db</a:t>
            </a:r>
            <a:r>
              <a:rPr lang="en-US" baseline="0" dirty="0"/>
              <a:t> node goes down, the others will compensate.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related to scaling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Built-in replication and fail-over</a:t>
            </a:r>
          </a:p>
          <a:p>
            <a:pPr lvl="1">
              <a:lnSpc>
                <a:spcPct val="120000"/>
              </a:lnSpc>
            </a:pPr>
            <a:r>
              <a:rPr lang="en-US" sz="2400" dirty="0"/>
              <a:t>No application downtime when hardware fails</a:t>
            </a:r>
          </a:p>
          <a:p>
            <a:pPr lvl="0">
              <a:lnSpc>
                <a:spcPct val="120000"/>
              </a:lnSpc>
              <a:buClr>
                <a:srgbClr val="178ADB"/>
              </a:buClr>
            </a:pPr>
            <a:r>
              <a:rPr lang="en-US" dirty="0">
                <a:solidFill>
                  <a:srgbClr val="1E1C1C"/>
                </a:solidFill>
              </a:rPr>
              <a:t>Online maintenance &amp; upgrade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solidFill>
                  <a:srgbClr val="1E1C1C"/>
                </a:solidFill>
              </a:rPr>
              <a:t>No application downtime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9351FC-18D6-4741-8EEB-9FDB1F020A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8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Dark)">
    <p:bg>
      <p:bgPr>
        <a:solidFill>
          <a:schemeClr val="bg2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21000" y="0"/>
            <a:ext cx="2451100" cy="9009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28396" b="42477"/>
          <a:stretch/>
        </p:blipFill>
        <p:spPr>
          <a:xfrm>
            <a:off x="0" y="3759200"/>
            <a:ext cx="9144000" cy="138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2387"/>
            <a:ext cx="7772400" cy="1102519"/>
          </a:xfrm>
          <a:effectLst/>
        </p:spPr>
        <p:txBody>
          <a:bodyPr/>
          <a:lstStyle>
            <a:lvl1pPr algn="ctr">
              <a:defRPr sz="40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44906"/>
            <a:ext cx="6400800" cy="1088136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33333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12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58741"/>
            <a:ext cx="7681914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2910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, Video etc. &quot;special&quot; slides"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428750"/>
            <a:ext cx="7043208" cy="1142621"/>
          </a:xfrm>
        </p:spPr>
        <p:txBody>
          <a:bodyPr anchor="t" anchorCtr="0">
            <a:noAutofit/>
          </a:bodyPr>
          <a:lstStyle>
            <a:lvl1pPr algn="l" defTabSz="6857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0" b="0" kern="1200" cap="none" spc="-113" dirty="0">
                <a:ln w="3175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  <a:tileRect/>
                </a:gra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57550"/>
            <a:ext cx="3429000" cy="346249"/>
          </a:xfrm>
        </p:spPr>
        <p:txBody>
          <a:bodyPr>
            <a:noAutofit/>
          </a:bodyPr>
          <a:lstStyle>
            <a:lvl1pPr marL="0" indent="0" algn="l" defTabSz="685772" rtl="0" eaLnBrk="1" latinLnBrk="0" hangingPunct="1">
              <a:lnSpc>
                <a:spcPct val="90000"/>
              </a:lnSpc>
              <a:spcBef>
                <a:spcPts val="0"/>
              </a:spcBef>
              <a:buSzPct val="85000"/>
              <a:buFontTx/>
              <a:buNone/>
              <a:defRPr lang="en-US" sz="2400" kern="1200" dirty="0">
                <a:gradFill>
                  <a:gsLst>
                    <a:gs pos="0">
                      <a:schemeClr val="accent1">
                        <a:lumMod val="40000"/>
                        <a:lumOff val="60000"/>
                      </a:schemeClr>
                    </a:gs>
                    <a:gs pos="86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3428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072886" y="171450"/>
            <a:ext cx="7690114" cy="1038746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r">
              <a:buFont typeface="Arial" pitchFamily="34" charset="0"/>
              <a:buNone/>
              <a:defRPr kumimoji="0" lang="en-US" sz="8250" b="1" i="1" u="none" strike="noStrike" kern="1200" cap="none" spc="-482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>
                        <a:alpha val="50000"/>
                      </a:schemeClr>
                    </a:gs>
                  </a:gsLst>
                  <a:lin ang="5400000"/>
                </a:gradFill>
                <a:effectLst/>
                <a:uLnTx/>
                <a:uFillTx/>
                <a:latin typeface="Segoe UI" pitchFamily="34" charset="0"/>
                <a:ea typeface="+mn-ea"/>
                <a:cs typeface="+mn-cs"/>
              </a:defRPr>
            </a:lvl1pPr>
          </a:lstStyle>
          <a:p>
            <a:pPr marL="0" lvl="0" indent="0" algn="r" defTabSz="685772" rtl="0" eaLnBrk="1" latinLnBrk="0" hangingPunct="1">
              <a:lnSpc>
                <a:spcPct val="90000"/>
              </a:lnSpc>
              <a:spcBef>
                <a:spcPct val="20000"/>
              </a:spcBef>
              <a:buSzPct val="85000"/>
              <a:buFont typeface="Arial" pitchFamily="34" charset="0"/>
              <a:buNone/>
            </a:pPr>
            <a:r>
              <a:rPr lang="en-US" dirty="0"/>
              <a:t>click to…</a:t>
            </a:r>
          </a:p>
        </p:txBody>
      </p:sp>
    </p:spTree>
    <p:extLst>
      <p:ext uri="{BB962C8B-B14F-4D97-AF65-F5344CB8AC3E}">
        <p14:creationId xmlns:p14="http://schemas.microsoft.com/office/powerpoint/2010/main" val="172889911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382000" cy="499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1000" y="1085850"/>
            <a:ext cx="8382000" cy="1500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48366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5850"/>
            <a:ext cx="8382000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 descr="MSconfidential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3550922" y="4857750"/>
            <a:ext cx="2042159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54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085850"/>
            <a:ext cx="4114800" cy="1306512"/>
          </a:xfrm>
        </p:spPr>
        <p:txBody>
          <a:bodyPr/>
          <a:lstStyle>
            <a:lvl1pPr marL="254982" indent="-254982">
              <a:lnSpc>
                <a:spcPct val="90000"/>
              </a:lnSpc>
              <a:defRPr sz="2100"/>
            </a:lvl1pPr>
            <a:lvl2pPr marL="505004" indent="-244068">
              <a:lnSpc>
                <a:spcPct val="90000"/>
              </a:lnSpc>
              <a:defRPr sz="1800"/>
            </a:lvl2pPr>
            <a:lvl3pPr marL="715339" indent="-216288">
              <a:lnSpc>
                <a:spcPct val="90000"/>
              </a:lnSpc>
              <a:defRPr sz="1500"/>
            </a:lvl3pPr>
            <a:lvl4pPr marL="920714" indent="-205375">
              <a:lnSpc>
                <a:spcPct val="90000"/>
              </a:lnSpc>
              <a:defRPr sz="1350"/>
            </a:lvl4pPr>
            <a:lvl5pPr marL="1137002" indent="-210335">
              <a:lnSpc>
                <a:spcPct val="90000"/>
              </a:lnSpc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5850"/>
            <a:ext cx="4114800" cy="1306512"/>
          </a:xfrm>
        </p:spPr>
        <p:txBody>
          <a:bodyPr/>
          <a:lstStyle>
            <a:lvl1pPr marL="260936" indent="-260936">
              <a:lnSpc>
                <a:spcPct val="90000"/>
              </a:lnSpc>
              <a:defRPr sz="2100"/>
            </a:lvl1pPr>
            <a:lvl2pPr marL="505004" indent="-254982">
              <a:lnSpc>
                <a:spcPct val="90000"/>
              </a:lnSpc>
              <a:defRPr sz="1800"/>
            </a:lvl2pPr>
            <a:lvl3pPr marL="721292" indent="-227202">
              <a:lnSpc>
                <a:spcPct val="90000"/>
              </a:lnSpc>
              <a:defRPr sz="1500"/>
            </a:lvl3pPr>
            <a:lvl4pPr marL="920714" indent="-199422">
              <a:lnSpc>
                <a:spcPct val="90000"/>
              </a:lnSpc>
              <a:defRPr sz="1350"/>
            </a:lvl4pPr>
            <a:lvl5pPr marL="1137002" indent="-205375">
              <a:lnSpc>
                <a:spcPct val="90000"/>
              </a:lnSpc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8759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345538"/>
            <a:ext cx="4114800" cy="25968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75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1704492"/>
            <a:ext cx="4114800" cy="1153008"/>
          </a:xfrm>
        </p:spPr>
        <p:txBody>
          <a:bodyPr/>
          <a:lstStyle>
            <a:lvl1pPr marL="211328" indent="-211328">
              <a:defRPr sz="1725"/>
            </a:lvl1pPr>
            <a:lvl2pPr marL="421664" indent="-199422">
              <a:defRPr sz="1500"/>
            </a:lvl2pPr>
            <a:lvl3pPr marL="610172" indent="-182555">
              <a:defRPr sz="1350"/>
            </a:lvl3pPr>
            <a:lvl4pPr marL="787766" indent="-171642">
              <a:defRPr sz="1275"/>
            </a:lvl4pPr>
            <a:lvl5pPr marL="959408" indent="-154775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2" y="1345538"/>
            <a:ext cx="4117019" cy="25968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75" b="1"/>
            </a:lvl1pPr>
            <a:lvl2pPr marL="342887" indent="0">
              <a:buNone/>
              <a:defRPr sz="1500" b="1"/>
            </a:lvl2pPr>
            <a:lvl3pPr marL="685772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704492"/>
            <a:ext cx="4117974" cy="1153008"/>
          </a:xfrm>
        </p:spPr>
        <p:txBody>
          <a:bodyPr/>
          <a:lstStyle>
            <a:lvl1pPr marL="222241" indent="-222241">
              <a:defRPr sz="1725"/>
            </a:lvl1pPr>
            <a:lvl2pPr marL="427616" indent="-205375">
              <a:defRPr sz="1500"/>
            </a:lvl2pPr>
            <a:lvl3pPr marL="616124" indent="-183548">
              <a:defRPr sz="1350"/>
            </a:lvl3pPr>
            <a:lvl4pPr marL="787766" indent="-177595">
              <a:defRPr sz="1275"/>
            </a:lvl4pPr>
            <a:lvl5pPr marL="959408" indent="-165689">
              <a:defRPr sz="1275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3372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604394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45824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ltGray"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184080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amer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Please Be Courteous!</a:t>
            </a:r>
          </a:p>
        </p:txBody>
      </p:sp>
      <p:pic>
        <p:nvPicPr>
          <p:cNvPr id="5" name="Picture 5" descr="C:\Users\monical\Desktop\ADMIN\DVD_ART34\Artwork_Imagery\Icons - Illustrations\_WINDOWS VISTA ICONS\Cell mobile smart phone smartphone.png"/>
          <p:cNvPicPr>
            <a:picLocks noChangeAspect="1" noChangeArrowheads="1"/>
          </p:cNvPicPr>
          <p:nvPr userDrawn="1"/>
        </p:nvPicPr>
        <p:blipFill>
          <a:blip r:embed="rId2"/>
          <a:stretch>
            <a:fillRect/>
          </a:stretch>
        </p:blipFill>
        <p:spPr bwMode="auto">
          <a:xfrm>
            <a:off x="3505201" y="1456954"/>
            <a:ext cx="1791197" cy="134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C:\Users\monical\Desktop\ADMIN\DVD_ART34\Artwork_Imagery\Icons - Illustrations\_WINDOWS SERVER ICONS\Symbols\X don't no not okay approved bad.png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3995749" y="1766041"/>
            <a:ext cx="945153" cy="6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"/>
          <p:cNvSpPr>
            <a:spLocks noChangeArrowheads="1"/>
          </p:cNvSpPr>
          <p:nvPr userDrawn="1"/>
        </p:nvSpPr>
        <p:spPr bwMode="auto">
          <a:xfrm>
            <a:off x="732424" y="3714477"/>
            <a:ext cx="7679152" cy="10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68580" tIns="34290" rIns="68580" bIns="3429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Please be courteous to your fellow attendees</a:t>
            </a:r>
          </a:p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and</a:t>
            </a:r>
          </a:p>
          <a:p>
            <a:pPr marL="0" marR="0" lvl="0" indent="0" algn="ctr" defTabSz="6858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set your phones to vibrate or silent mode!</a:t>
            </a:r>
            <a: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  <a:t> </a:t>
            </a:r>
            <a:br>
              <a:rPr kumimoji="0" lang="en-US" sz="1350" b="0" i="1" u="none" strike="noStrike" cap="none" normalizeH="0" baseline="0" dirty="0">
                <a:ln>
                  <a:noFill/>
                </a:ln>
                <a:gradFill>
                  <a:gsLst>
                    <a:gs pos="0">
                      <a:schemeClr val="tx2"/>
                    </a:gs>
                    <a:gs pos="50000">
                      <a:schemeClr val="tx2"/>
                    </a:gs>
                  </a:gsLst>
                  <a:lin ang="5400000" scaled="0"/>
                </a:gradFill>
                <a:effectLst/>
                <a:latin typeface="+mn-lt"/>
                <a:ea typeface="Calibri" pitchFamily="34" charset="0"/>
                <a:cs typeface="Arial" pitchFamily="34" charset="0"/>
              </a:rPr>
            </a:br>
            <a:endParaRPr kumimoji="0" lang="en-US" sz="1350" b="0" i="1" u="sng" strike="noStrike" kern="1200" cap="none" normalizeH="0" baseline="0" dirty="0">
              <a:ln>
                <a:noFill/>
              </a:ln>
              <a:gradFill>
                <a:gsLst>
                  <a:gs pos="0">
                    <a:schemeClr val="tx2"/>
                  </a:gs>
                  <a:gs pos="50000">
                    <a:schemeClr val="tx2"/>
                  </a:gs>
                </a:gsLst>
                <a:lin ang="5400000" scaled="0"/>
              </a:gradFill>
              <a:effectLst/>
              <a:latin typeface="+mn-lt"/>
              <a:ea typeface="Calibri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691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Bullets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981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6600"/>
            <a:ext cx="8007739" cy="339447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defRPr sz="20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/>
            </a:lvl2pPr>
            <a:lvl3pPr marL="455613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/>
            </a:lvl3pPr>
            <a:lvl4pPr marL="6350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/>
            </a:lvl4pPr>
            <a:lvl5pPr marL="863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233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731284"/>
            <a:ext cx="1180131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7312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2173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6279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36312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bg bwMode="black"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085850"/>
            <a:ext cx="8382000" cy="1500411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" y="4679158"/>
            <a:ext cx="9144001" cy="464344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Segoe Semibold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3809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428750"/>
            <a:ext cx="8040688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1946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007739" cy="339447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None/>
              <a:defRPr sz="2000" b="0"/>
            </a:lvl1pPr>
            <a:lvl2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2pPr>
            <a:lvl3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3pPr>
            <a:lvl4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4pPr>
            <a:lvl5pPr marL="230188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None/>
              <a:defRPr sz="16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1665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5771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001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1665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5771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53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66954"/>
            <a:ext cx="7772400" cy="1102519"/>
          </a:xfrm>
          <a:effectLst/>
        </p:spPr>
        <p:txBody>
          <a:bodyPr anchor="ctr"/>
          <a:lstStyle>
            <a:lvl1pPr algn="ctr">
              <a:defRPr sz="2900">
                <a:solidFill>
                  <a:srgbClr val="E1002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00182" y="387517"/>
            <a:ext cx="8543636" cy="364117"/>
            <a:chOff x="300182" y="387517"/>
            <a:chExt cx="8543636" cy="364117"/>
          </a:xfrm>
        </p:grpSpPr>
        <p:cxnSp>
          <p:nvCxnSpPr>
            <p:cNvPr id="6" name="Straight Connector 5"/>
            <p:cNvCxnSpPr/>
            <p:nvPr userDrawn="1"/>
          </p:nvCxnSpPr>
          <p:spPr>
            <a:xfrm flipH="1">
              <a:off x="300182" y="569575"/>
              <a:ext cx="4064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 userDrawn="1"/>
          </p:nvCxnSpPr>
          <p:spPr>
            <a:xfrm flipH="1">
              <a:off x="4779818" y="569575"/>
              <a:ext cx="4064000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 descr="bug-01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9941" y="387517"/>
              <a:ext cx="364117" cy="364117"/>
            </a:xfrm>
            <a:prstGeom prst="rect">
              <a:avLst/>
            </a:prstGeom>
          </p:spPr>
        </p:pic>
      </p:grp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269224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 (Red)">
    <p:bg>
      <p:bgPr>
        <a:solidFill>
          <a:srgbClr val="E100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83664"/>
            <a:ext cx="7772400" cy="1102519"/>
          </a:xfrm>
          <a:effectLst>
            <a:outerShdw blurRad="127000" dir="2700000" algn="tl" rotWithShape="0">
              <a:srgbClr val="000000">
                <a:alpha val="20000"/>
              </a:srgbClr>
            </a:outerShdw>
          </a:effectLst>
        </p:spPr>
        <p:txBody>
          <a:bodyPr/>
          <a:lstStyle>
            <a:lvl1pPr algn="ctr">
              <a:defRPr sz="2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63240"/>
            <a:ext cx="6400800" cy="1152144"/>
          </a:xfr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 descr="bug test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70" y="351896"/>
            <a:ext cx="495260" cy="4952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31053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</p:spTree>
    <p:extLst>
      <p:ext uri="{BB962C8B-B14F-4D97-AF65-F5344CB8AC3E}">
        <p14:creationId xmlns:p14="http://schemas.microsoft.com/office/powerpoint/2010/main" val="420217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Mai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  <a:effectLst/>
        </p:spPr>
        <p:txBody>
          <a:bodyPr anchor="ctr"/>
          <a:lstStyle>
            <a:lvl1pPr>
              <a:lnSpc>
                <a:spcPct val="80000"/>
              </a:lnSpc>
              <a:defRPr sz="2400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007739" cy="3394472"/>
          </a:xfr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defRPr sz="2000"/>
            </a:lvl1pPr>
            <a:lvl2pPr marL="4572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/>
            </a:lvl2pPr>
            <a:lvl3pPr marL="455613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/>
            </a:lvl3pPr>
            <a:lvl4pPr marL="6350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/>
            </a:lvl4pPr>
            <a:lvl5pPr marL="863600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672595"/>
            <a:ext cx="2895600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04032" y="4680484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224640" y="468048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z="850" smtClean="0"/>
              <a:t>‹#›</a:t>
            </a:fld>
            <a:endParaRPr lang="en-US" sz="850" dirty="0"/>
          </a:p>
        </p:txBody>
      </p:sp>
      <p:pic>
        <p:nvPicPr>
          <p:cNvPr id="11" name="Picture 10" descr="bug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498" y="166522"/>
            <a:ext cx="237743" cy="237743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285750" y="577185"/>
            <a:ext cx="8574088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835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"/>
            <a:ext cx="9144000" cy="583057"/>
          </a:xfrm>
          <a:prstGeom prst="rect">
            <a:avLst/>
          </a:prstGeom>
          <a:solidFill>
            <a:srgbClr val="E100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149664"/>
            <a:ext cx="278504" cy="278506"/>
          </a:xfrm>
          <a:prstGeom prst="rect">
            <a:avLst/>
          </a:prstGeom>
          <a:effectLst>
            <a:outerShdw blurRad="127000" dir="5400000" algn="ctr" rotWithShape="0">
              <a:schemeClr val="tx1">
                <a:alpha val="20000"/>
              </a:scheme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52" y="12996"/>
            <a:ext cx="7998595" cy="539496"/>
          </a:xfrm>
          <a:effectLst>
            <a:outerShdw blurRad="127000" dir="2700000" algn="tl" rotWithShape="0">
              <a:srgbClr val="000000">
                <a:alpha val="20000"/>
              </a:srgbClr>
            </a:outerShdw>
          </a:effectLst>
        </p:spPr>
        <p:txBody>
          <a:bodyPr/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64600" y="4767263"/>
            <a:ext cx="1191352" cy="22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50" dirty="0">
                <a:solidFill>
                  <a:srgbClr val="CCCCCC"/>
                </a:solidFill>
              </a:rPr>
              <a:t>©2017 Couchbase</a:t>
            </a:r>
            <a:r>
              <a:rPr lang="en-US" sz="850" baseline="0" dirty="0">
                <a:solidFill>
                  <a:srgbClr val="CCCCCC"/>
                </a:solidFill>
              </a:rPr>
              <a:t> Inc.</a:t>
            </a:r>
            <a:endParaRPr lang="en-US" sz="850" dirty="0">
              <a:solidFill>
                <a:srgbClr val="CCCCCC"/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224640" y="4767264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5E7766-B4D4-B545-BC12-CA0EFEB1F1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572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831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50">
                <a:solidFill>
                  <a:srgbClr val="CCCCC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0" y="4767263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rgbClr val="CCCCCC"/>
                </a:solidFill>
              </a:defRPr>
            </a:lvl1pPr>
          </a:lstStyle>
          <a:p>
            <a:fld id="{E728A94C-44F1-DF43-8BD8-694E750DEF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2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78" r:id="rId3"/>
    <p:sldLayoutId id="2147483679" r:id="rId4"/>
    <p:sldLayoutId id="2147483663" r:id="rId5"/>
    <p:sldLayoutId id="2147483666" r:id="rId6"/>
    <p:sldLayoutId id="2147483674" r:id="rId7"/>
    <p:sldLayoutId id="2147483681" r:id="rId8"/>
    <p:sldLayoutId id="2147483682" r:id="rId9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0"/>
        </a:spcBef>
        <a:buClr>
          <a:schemeClr val="accent1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5613" indent="-227013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5613" indent="-228600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455613" indent="-228600" algn="l" defTabSz="457200" rtl="0" eaLnBrk="1" latinLnBrk="0" hangingPunct="1">
        <a:spcBef>
          <a:spcPts val="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455613" indent="-228600" algn="l" defTabSz="457200" rtl="0" eaLnBrk="1" latinLnBrk="0" hangingPunct="1">
        <a:spcBef>
          <a:spcPts val="200"/>
        </a:spcBef>
        <a:buClr>
          <a:srgbClr val="262626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50000">
              <a:srgbClr val="0070C0"/>
            </a:gs>
            <a:gs pos="100000">
              <a:srgbClr val="7030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171450"/>
            <a:ext cx="8382000" cy="4997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085850"/>
            <a:ext cx="8382000" cy="1500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0" y="4959855"/>
            <a:ext cx="9144000" cy="207749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750" b="1" dirty="0">
                <a:solidFill>
                  <a:schemeClr val="tx1"/>
                </a:solidFill>
                <a:latin typeface="+mj-lt"/>
              </a:rPr>
              <a:t>          Tulsa</a:t>
            </a:r>
            <a:r>
              <a:rPr lang="en-US" sz="750" b="1" baseline="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750" b="1" dirty="0" err="1">
                <a:solidFill>
                  <a:schemeClr val="tx1"/>
                </a:solidFill>
                <a:latin typeface="+mj-lt"/>
              </a:rPr>
              <a:t>TechFest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 2017              |                Fri, Aug  5</a:t>
            </a:r>
            <a:r>
              <a:rPr lang="en-US" sz="750" b="1" baseline="30000" dirty="0">
                <a:solidFill>
                  <a:schemeClr val="tx1"/>
                </a:solidFill>
                <a:latin typeface="+mj-lt"/>
              </a:rPr>
              <a:t>th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, 2017              |                OSU - Tulsa                |          70+ Speakers, 20+ Tracks &amp; 85+</a:t>
            </a:r>
            <a:r>
              <a:rPr lang="en-US" sz="750" b="1" baseline="0" dirty="0">
                <a:solidFill>
                  <a:schemeClr val="tx1"/>
                </a:solidFill>
                <a:latin typeface="+mj-lt"/>
              </a:rPr>
              <a:t> Sessions!</a:t>
            </a:r>
            <a:r>
              <a:rPr lang="en-US" sz="750" b="1" dirty="0">
                <a:solidFill>
                  <a:schemeClr val="tx1"/>
                </a:solidFill>
                <a:latin typeface="+mj-lt"/>
              </a:rPr>
              <a:t>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3765536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>
    <p:fade/>
  </p:transition>
  <p:txStyles>
    <p:titleStyle>
      <a:lvl1pPr algn="l" defTabSz="685772" rtl="0" eaLnBrk="1" latinLnBrk="0" hangingPunct="1">
        <a:lnSpc>
          <a:spcPct val="90000"/>
        </a:lnSpc>
        <a:spcBef>
          <a:spcPct val="0"/>
        </a:spcBef>
        <a:buNone/>
        <a:defRPr lang="en-US" sz="3600" b="0" kern="1200" cap="none" spc="-113" dirty="0" smtClean="0">
          <a:ln w="3175">
            <a:noFill/>
          </a:ln>
          <a:gradFill flip="none" rotWithShape="1"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  <a:tileRect/>
          </a:gradFill>
          <a:effectLst/>
          <a:latin typeface="+mj-lt"/>
          <a:ea typeface="+mn-ea"/>
          <a:cs typeface="Arial" charset="0"/>
        </a:defRPr>
      </a:lvl1pPr>
    </p:titleStyle>
    <p:bodyStyle>
      <a:lvl1pPr marL="345281" indent="-345281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4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641747" indent="-296466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21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944166" indent="-302419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8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203722" indent="-259556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456135" indent="-252413" algn="l" defTabSz="685772" rtl="0" eaLnBrk="1" latinLnBrk="0" hangingPunct="1">
        <a:lnSpc>
          <a:spcPct val="90000"/>
        </a:lnSpc>
        <a:spcBef>
          <a:spcPct val="20000"/>
        </a:spcBef>
        <a:buSzPct val="85000"/>
        <a:buFontTx/>
        <a:buBlip>
          <a:blip r:embed="rId14"/>
        </a:buBlip>
        <a:defRPr sz="1500" kern="1200">
          <a:gradFill>
            <a:gsLst>
              <a:gs pos="0">
                <a:schemeClr val="tx1"/>
              </a:gs>
              <a:gs pos="86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587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4" indent="-171443" algn="l" defTabSz="685772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6857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acrobats-circus-entertainment-78047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Dagwood_sandwich.j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yclists-fast-cycle-path-cycling-534423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eepersmedia/14562425273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s://www.devnexus.com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hyperlink" Target="http://crosscuttingconcerns.com/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index-first-and-query-faster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inyurl.com/UCSDsql" TargetMode="External"/><Relationship Id="rId4" Type="http://schemas.openxmlformats.org/officeDocument/2006/relationships/image" Target="../media/image79.gi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umentdb.com/sql/demo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11" Type="http://schemas.openxmlformats.org/officeDocument/2006/relationships/image" Target="../media/image104.jpg"/><Relationship Id="rId5" Type="http://schemas.openxmlformats.org/officeDocument/2006/relationships/image" Target="../media/image98.jp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9" Type="http://schemas.openxmlformats.org/officeDocument/2006/relationships/image" Target="../media/image46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34" Type="http://schemas.openxmlformats.org/officeDocument/2006/relationships/image" Target="../media/image41.png"/><Relationship Id="rId42" Type="http://schemas.openxmlformats.org/officeDocument/2006/relationships/image" Target="../media/image49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33" Type="http://schemas.openxmlformats.org/officeDocument/2006/relationships/image" Target="../media/image40.png"/><Relationship Id="rId38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jpeg"/><Relationship Id="rId29" Type="http://schemas.openxmlformats.org/officeDocument/2006/relationships/image" Target="../media/image36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24" Type="http://schemas.openxmlformats.org/officeDocument/2006/relationships/image" Target="../media/image31.png"/><Relationship Id="rId32" Type="http://schemas.openxmlformats.org/officeDocument/2006/relationships/image" Target="../media/image39.png"/><Relationship Id="rId37" Type="http://schemas.openxmlformats.org/officeDocument/2006/relationships/image" Target="../media/image44.png"/><Relationship Id="rId40" Type="http://schemas.openxmlformats.org/officeDocument/2006/relationships/image" Target="../media/image47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28" Type="http://schemas.openxmlformats.org/officeDocument/2006/relationships/image" Target="../media/image35.png"/><Relationship Id="rId36" Type="http://schemas.openxmlformats.org/officeDocument/2006/relationships/image" Target="../media/image43.pn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31" Type="http://schemas.openxmlformats.org/officeDocument/2006/relationships/image" Target="../media/image3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5" Type="http://schemas.openxmlformats.org/officeDocument/2006/relationships/image" Target="../media/image79.gif"/><Relationship Id="rId4" Type="http://schemas.openxmlformats.org/officeDocument/2006/relationships/image" Target="../media/image10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query.pub.couchbase.com/tutorial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tif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262" y="925974"/>
            <a:ext cx="8383980" cy="2338001"/>
          </a:xfrm>
        </p:spPr>
        <p:txBody>
          <a:bodyPr/>
          <a:lstStyle/>
          <a:p>
            <a:r>
              <a:rPr lang="en-US" sz="3200" dirty="0"/>
              <a:t>Querying NoSQL with SQL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HAVING Your JSON Cake and </a:t>
            </a:r>
            <a:r>
              <a:rPr lang="en-US" sz="3200" dirty="0" err="1"/>
              <a:t>SELECTing</a:t>
            </a:r>
            <a:r>
              <a:rPr lang="en-US" sz="3200" dirty="0"/>
              <a:t> it too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60951"/>
            <a:ext cx="6400800" cy="1152144"/>
          </a:xfrm>
        </p:spPr>
        <p:txBody>
          <a:bodyPr/>
          <a:lstStyle/>
          <a:p>
            <a:r>
              <a:rPr lang="en-US" dirty="0"/>
              <a:t>Matthew D. Groves, @</a:t>
            </a:r>
            <a:r>
              <a:rPr lang="en-US" dirty="0" err="1"/>
              <a:t>mgroves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903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248" y="716014"/>
            <a:ext cx="6239952" cy="41658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NoSQL? Agility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936669" y="4881890"/>
            <a:ext cx="5744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https://pixabay.com/en/acrobats-circus-entertainment-78047/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97154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NoSQL</a:t>
            </a:r>
            <a:r>
              <a:rPr lang="en-US" dirty="0"/>
              <a:t>? Scalability</a:t>
            </a:r>
          </a:p>
        </p:txBody>
      </p:sp>
      <p:pic>
        <p:nvPicPr>
          <p:cNvPr id="1026" name="Picture 2" descr="https://upload.wikimedia.org/wikipedia/commons/2/29/Dagwood_sandwic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29" y="740228"/>
            <a:ext cx="3187850" cy="40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51329" y="4836061"/>
            <a:ext cx="671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https://commons.wikimedia.org/wiki/File:Dagwood_sandwich.jpg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36521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NoSQL</a:t>
            </a:r>
            <a:r>
              <a:rPr lang="en-US" dirty="0"/>
              <a:t>? Performance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065" y="769988"/>
            <a:ext cx="5334921" cy="40011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7453" y="4881890"/>
            <a:ext cx="6229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https://pixabay.com/en/cyclists-fast-cycle-path-cycling-534423/</a:t>
            </a: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1393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NoSQL</a:t>
            </a:r>
            <a:r>
              <a:rPr lang="en-US" dirty="0"/>
              <a:t>? Availability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56" y="787400"/>
            <a:ext cx="8945844" cy="38989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228600" lvl="1" indent="0">
              <a:lnSpc>
                <a:spcPct val="120000"/>
              </a:lnSpc>
              <a:buNone/>
            </a:pP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486274" y="4881890"/>
            <a:ext cx="45529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https://www.flickr.com/photos/jeepersmedia/14562425273/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059" y="729344"/>
            <a:ext cx="5500430" cy="41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Landscape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76600" y="736600"/>
            <a:ext cx="1866900" cy="1536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E1C1C"/>
                </a:solidFill>
              </a:rPr>
              <a:t>Document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Couchbase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MongoDB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DynamoDB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DocumentDB</a:t>
            </a:r>
            <a:endParaRPr lang="en-US" sz="1600" dirty="0">
              <a:solidFill>
                <a:srgbClr val="1E1C1C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689600" y="2019300"/>
            <a:ext cx="1651000" cy="15367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E1C1C"/>
                </a:solidFill>
              </a:rPr>
              <a:t>Graph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OrientDB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Neo4J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DEX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GraphBase</a:t>
            </a:r>
            <a:endParaRPr lang="en-US" sz="1600" dirty="0">
              <a:solidFill>
                <a:srgbClr val="1E1C1C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14400" y="2019300"/>
            <a:ext cx="1651000" cy="15367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E1C1C"/>
                </a:solidFill>
              </a:rPr>
              <a:t>Key-Value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Couchbase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Riak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BerkeleyDB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Redis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…	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276600" y="3086100"/>
            <a:ext cx="1651000" cy="1536700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E1C1C"/>
                </a:solidFill>
              </a:rPr>
              <a:t>Wide Column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Hbase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Cassandra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Hypertable</a:t>
            </a:r>
            <a:endParaRPr lang="en-US" sz="1600" dirty="0">
              <a:solidFill>
                <a:srgbClr val="1E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477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NoSQL</a:t>
            </a:r>
            <a:r>
              <a:rPr lang="en-US" dirty="0"/>
              <a:t> Landscape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76600" y="736600"/>
            <a:ext cx="1866900" cy="15367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1E1C1C"/>
                </a:solidFill>
              </a:rPr>
              <a:t>Document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1E1C1C"/>
                </a:solidFill>
              </a:rPr>
              <a:t>Couchbase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MongoDB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DynamoDB</a:t>
            </a:r>
            <a:endParaRPr lang="en-US" sz="1600" dirty="0">
              <a:solidFill>
                <a:srgbClr val="1E1C1C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err="1">
                <a:solidFill>
                  <a:srgbClr val="1E1C1C"/>
                </a:solidFill>
              </a:rPr>
              <a:t>DocumentDB</a:t>
            </a:r>
            <a:endParaRPr lang="en-US" sz="1600" dirty="0">
              <a:solidFill>
                <a:srgbClr val="1E1C1C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42016" y="2458193"/>
            <a:ext cx="40019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by key(s)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Set by key(s)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Replace by key(s)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Delete by key(s)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Map/Reduce</a:t>
            </a:r>
          </a:p>
        </p:txBody>
      </p:sp>
    </p:spTree>
    <p:extLst>
      <p:ext uri="{BB962C8B-B14F-4D97-AF65-F5344CB8AC3E}">
        <p14:creationId xmlns:p14="http://schemas.microsoft.com/office/powerpoint/2010/main" val="1052685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JSON Data Modeling</a:t>
            </a:r>
          </a:p>
        </p:txBody>
      </p:sp>
    </p:spTree>
    <p:extLst>
      <p:ext uri="{BB962C8B-B14F-4D97-AF65-F5344CB8AC3E}">
        <p14:creationId xmlns:p14="http://schemas.microsoft.com/office/powerpoint/2010/main" val="491784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Real-World Data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67" y="749771"/>
            <a:ext cx="3793408" cy="421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76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Data in Relational World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588000" y="1016000"/>
            <a:ext cx="1143000" cy="927100"/>
            <a:chOff x="3124200" y="1689100"/>
            <a:chExt cx="1143000" cy="927100"/>
          </a:xfrm>
        </p:grpSpPr>
        <p:sp>
          <p:nvSpPr>
            <p:cNvPr id="8" name="Internal Storage 7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6891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Billing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38800" y="2603500"/>
            <a:ext cx="1143000" cy="927100"/>
            <a:chOff x="3124200" y="1689100"/>
            <a:chExt cx="1143000" cy="927100"/>
          </a:xfrm>
        </p:grpSpPr>
        <p:sp>
          <p:nvSpPr>
            <p:cNvPr id="11" name="Internal Storage 10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24200" y="1689100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Connections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171700" y="2603500"/>
            <a:ext cx="1143000" cy="927100"/>
            <a:chOff x="3124200" y="1689100"/>
            <a:chExt cx="1143000" cy="927100"/>
          </a:xfrm>
        </p:grpSpPr>
        <p:sp>
          <p:nvSpPr>
            <p:cNvPr id="14" name="Internal Storage 13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4200" y="16891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Purchases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84400" y="1016000"/>
            <a:ext cx="1143000" cy="927100"/>
            <a:chOff x="3124200" y="1689100"/>
            <a:chExt cx="1143000" cy="927100"/>
          </a:xfrm>
        </p:grpSpPr>
        <p:sp>
          <p:nvSpPr>
            <p:cNvPr id="17" name="Internal Storage 16"/>
            <p:cNvSpPr/>
            <p:nvPr/>
          </p:nvSpPr>
          <p:spPr>
            <a:xfrm>
              <a:off x="3124200" y="2006600"/>
              <a:ext cx="1143000" cy="609600"/>
            </a:xfrm>
            <a:prstGeom prst="flowChartInternalStorag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124200" y="1689100"/>
              <a:ext cx="1143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Contacts</a:t>
              </a:r>
            </a:p>
          </p:txBody>
        </p:sp>
      </p:grpSp>
      <p:cxnSp>
        <p:nvCxnSpPr>
          <p:cNvPr id="19" name="Straight Connector 18"/>
          <p:cNvCxnSpPr>
            <a:stCxn id="4" idx="3"/>
            <a:endCxn id="11" idx="1"/>
          </p:cNvCxnSpPr>
          <p:nvPr/>
        </p:nvCxnSpPr>
        <p:spPr>
          <a:xfrm>
            <a:off x="5003800" y="2298700"/>
            <a:ext cx="635000" cy="9271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4" idx="3"/>
            <a:endCxn id="8" idx="1"/>
          </p:cNvCxnSpPr>
          <p:nvPr/>
        </p:nvCxnSpPr>
        <p:spPr>
          <a:xfrm flipV="1">
            <a:off x="5003800" y="1638300"/>
            <a:ext cx="584200" cy="6604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1"/>
            <a:endCxn id="14" idx="3"/>
          </p:cNvCxnSpPr>
          <p:nvPr/>
        </p:nvCxnSpPr>
        <p:spPr>
          <a:xfrm flipH="1">
            <a:off x="3314700" y="2298700"/>
            <a:ext cx="546100" cy="9271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1"/>
            <a:endCxn id="17" idx="3"/>
          </p:cNvCxnSpPr>
          <p:nvPr/>
        </p:nvCxnSpPr>
        <p:spPr>
          <a:xfrm flipH="1" flipV="1">
            <a:off x="3327400" y="1638300"/>
            <a:ext cx="533400" cy="66040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3860800" y="1676400"/>
            <a:ext cx="1143000" cy="927100"/>
            <a:chOff x="2349500" y="1625600"/>
            <a:chExt cx="1143000" cy="927100"/>
          </a:xfrm>
        </p:grpSpPr>
        <p:grpSp>
          <p:nvGrpSpPr>
            <p:cNvPr id="6" name="Group 5"/>
            <p:cNvGrpSpPr/>
            <p:nvPr/>
          </p:nvGrpSpPr>
          <p:grpSpPr>
            <a:xfrm>
              <a:off x="2349500" y="1625600"/>
              <a:ext cx="1143000" cy="927100"/>
              <a:chOff x="3124200" y="1689100"/>
              <a:chExt cx="1143000" cy="927100"/>
            </a:xfrm>
          </p:grpSpPr>
          <p:sp>
            <p:nvSpPr>
              <p:cNvPr id="4" name="Internal Storage 3"/>
              <p:cNvSpPr/>
              <p:nvPr/>
            </p:nvSpPr>
            <p:spPr>
              <a:xfrm>
                <a:off x="3124200" y="2006600"/>
                <a:ext cx="1143000" cy="609600"/>
              </a:xfrm>
              <a:prstGeom prst="flowChartInternalStorag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124200" y="1689100"/>
                <a:ext cx="1143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Customer</a:t>
                </a: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2552700" y="2146300"/>
              <a:ext cx="838200" cy="292100"/>
              <a:chOff x="3327400" y="2209800"/>
              <a:chExt cx="838200" cy="292100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327400" y="2209800"/>
                <a:ext cx="838200" cy="0"/>
              </a:xfrm>
              <a:prstGeom prst="line">
                <a:avLst/>
              </a:prstGeom>
              <a:ln w="571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327400" y="2362200"/>
                <a:ext cx="838200" cy="0"/>
              </a:xfrm>
              <a:prstGeom prst="line">
                <a:avLst/>
              </a:prstGeom>
              <a:ln w="571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3327400" y="2501900"/>
                <a:ext cx="838200" cy="0"/>
              </a:xfrm>
              <a:prstGeom prst="line">
                <a:avLst/>
              </a:prstGeom>
              <a:ln w="57150" cmpd="sng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/>
          <p:cNvGrpSpPr/>
          <p:nvPr/>
        </p:nvGrpSpPr>
        <p:grpSpPr>
          <a:xfrm>
            <a:off x="5765800" y="1530350"/>
            <a:ext cx="838200" cy="292100"/>
            <a:chOff x="3327400" y="2209800"/>
            <a:chExt cx="838200" cy="29210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5829300" y="3149600"/>
            <a:ext cx="838200" cy="292100"/>
            <a:chOff x="3327400" y="2209800"/>
            <a:chExt cx="838200" cy="292100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349500" y="3149600"/>
            <a:ext cx="838200" cy="292100"/>
            <a:chOff x="3327400" y="2209800"/>
            <a:chExt cx="838200" cy="292100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2349500" y="1492250"/>
            <a:ext cx="838200" cy="292100"/>
            <a:chOff x="3327400" y="2209800"/>
            <a:chExt cx="838200" cy="29210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162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20770"/>
              </p:ext>
            </p:extLst>
          </p:nvPr>
        </p:nvGraphicFramePr>
        <p:xfrm>
          <a:off x="198157" y="1040130"/>
          <a:ext cx="4196043" cy="80833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5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DOB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1990-01-30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57" y="67079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1027430"/>
            <a:ext cx="37846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"Name" : "Jane Smith",</a:t>
            </a:r>
          </a:p>
          <a:p>
            <a:r>
              <a:rPr lang="en-US" dirty="0"/>
              <a:t>    "DOB"  : "1990-01-30”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70798"/>
            <a:ext cx="347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 </a:t>
            </a:r>
            <a:r>
              <a:rPr lang="en-US" dirty="0" err="1"/>
              <a:t>DocumentKey</a:t>
            </a:r>
            <a:r>
              <a:rPr lang="en-US" dirty="0"/>
              <a:t>: CBL2015</a:t>
            </a:r>
          </a:p>
        </p:txBody>
      </p:sp>
      <p:cxnSp>
        <p:nvCxnSpPr>
          <p:cNvPr id="11" name="Curved Connector 10"/>
          <p:cNvCxnSpPr/>
          <p:nvPr/>
        </p:nvCxnSpPr>
        <p:spPr>
          <a:xfrm>
            <a:off x="2296178" y="1027430"/>
            <a:ext cx="3088622" cy="600165"/>
          </a:xfrm>
          <a:prstGeom prst="curvedConnector3">
            <a:avLst>
              <a:gd name="adj1" fmla="val 50411"/>
            </a:avLst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8279" y="2235460"/>
            <a:ext cx="4739622" cy="2176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5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8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sz="3600" dirty="0"/>
              <a:t>Why NoSQL?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JSON Data Modeling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SQL for JSON</a:t>
            </a:r>
            <a:endParaRPr lang="en-US" sz="3400" dirty="0"/>
          </a:p>
          <a:p>
            <a:pPr>
              <a:lnSpc>
                <a:spcPct val="120000"/>
              </a:lnSpc>
            </a:pPr>
            <a:r>
              <a:rPr lang="en-US" sz="3600" dirty="0"/>
              <a:t>Ecosystem and convergence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Developers (.</a:t>
            </a:r>
            <a:r>
              <a:rPr lang="en-US" sz="3600"/>
              <a:t>NET examples)</a:t>
            </a:r>
            <a:endParaRPr lang="en-US" sz="3600" dirty="0"/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999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98157" y="1040130"/>
          <a:ext cx="4196043" cy="80833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5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DOB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1990-01-30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57" y="67079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Customer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105400" y="670798"/>
            <a:ext cx="347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 </a:t>
            </a:r>
            <a:r>
              <a:rPr lang="en-US" dirty="0" err="1"/>
              <a:t>DocumentKey</a:t>
            </a:r>
            <a:r>
              <a:rPr lang="en-US" dirty="0"/>
              <a:t>: CBL2015</a:t>
            </a:r>
          </a:p>
        </p:txBody>
      </p:sp>
      <p:cxnSp>
        <p:nvCxnSpPr>
          <p:cNvPr id="11" name="Curved Connector 10"/>
          <p:cNvCxnSpPr/>
          <p:nvPr/>
        </p:nvCxnSpPr>
        <p:spPr>
          <a:xfrm>
            <a:off x="2296178" y="1027430"/>
            <a:ext cx="3088622" cy="600165"/>
          </a:xfrm>
          <a:prstGeom prst="curvedConnector3">
            <a:avLst>
              <a:gd name="adj1" fmla="val 50411"/>
            </a:avLst>
          </a:prstGeom>
          <a:ln w="28575" cmpd="sng"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05400" y="1040130"/>
            <a:ext cx="37846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"Name" : {</a:t>
            </a:r>
          </a:p>
          <a:p>
            <a:r>
              <a:rPr lang="en-US" dirty="0"/>
              <a:t>         "</a:t>
            </a:r>
            <a:r>
              <a:rPr lang="en-US" dirty="0" err="1"/>
              <a:t>fname</a:t>
            </a:r>
            <a:r>
              <a:rPr lang="en-US" dirty="0"/>
              <a:t>": "Jane ",</a:t>
            </a:r>
          </a:p>
          <a:p>
            <a:r>
              <a:rPr lang="en-US" dirty="0"/>
              <a:t>         "</a:t>
            </a:r>
            <a:r>
              <a:rPr lang="en-US" dirty="0" err="1"/>
              <a:t>lname</a:t>
            </a:r>
            <a:r>
              <a:rPr lang="en-US" dirty="0"/>
              <a:t>": "Smith”</a:t>
            </a:r>
          </a:p>
          <a:p>
            <a:r>
              <a:rPr lang="en-US" dirty="0"/>
              <a:t>     }</a:t>
            </a:r>
          </a:p>
          <a:p>
            <a:r>
              <a:rPr lang="en-US" dirty="0"/>
              <a:t>    "DOB"  : "1990-01-30”</a:t>
            </a:r>
          </a:p>
          <a:p>
            <a:r>
              <a:rPr lang="en-US" dirty="0"/>
              <a:t>}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8279" y="2235460"/>
            <a:ext cx="4739622" cy="2176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5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04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20139"/>
              </p:ext>
            </p:extLst>
          </p:nvPr>
        </p:nvGraphicFramePr>
        <p:xfrm>
          <a:off x="198157" y="1040130"/>
          <a:ext cx="4196043" cy="80833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5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DOB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1990-01-30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57" y="67079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1027430"/>
            <a:ext cx="3784600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"Name" : "Jane Smith",</a:t>
            </a:r>
          </a:p>
          <a:p>
            <a:r>
              <a:rPr lang="en-US" sz="1400" dirty="0"/>
              <a:t>    "DOB"  : "1990-01-30",</a:t>
            </a:r>
          </a:p>
          <a:p>
            <a:r>
              <a:rPr lang="en-US" sz="1400" dirty="0"/>
              <a:t>    "Billing" : [</a:t>
            </a:r>
          </a:p>
          <a:p>
            <a:r>
              <a:rPr lang="en-US" sz="1400" dirty="0"/>
              <a:t>        {</a:t>
            </a:r>
          </a:p>
          <a:p>
            <a:r>
              <a:rPr lang="sv-SE" sz="1400" dirty="0"/>
              <a:t>            "</a:t>
            </a:r>
            <a:r>
              <a:rPr lang="sv-SE" sz="1400" dirty="0" err="1"/>
              <a:t>type</a:t>
            </a:r>
            <a:r>
              <a:rPr lang="sv-SE" sz="1400" dirty="0"/>
              <a:t>"    : "visa",</a:t>
            </a:r>
          </a:p>
          <a:p>
            <a:r>
              <a:rPr lang="is-IS" sz="1400" dirty="0"/>
              <a:t>            "cardnum" : "5827-2842-2847-3909",</a:t>
            </a:r>
          </a:p>
          <a:p>
            <a:r>
              <a:rPr lang="is-IS" sz="1400" dirty="0"/>
              <a:t>            "expiry"  : "2019-03"</a:t>
            </a:r>
          </a:p>
          <a:p>
            <a:r>
              <a:rPr lang="is-IS" sz="1400" dirty="0"/>
              <a:t>        }</a:t>
            </a:r>
          </a:p>
          <a:p>
            <a:r>
              <a:rPr lang="is-IS" sz="1400" dirty="0"/>
              <a:t>    ]</a:t>
            </a:r>
          </a:p>
          <a:p>
            <a:r>
              <a:rPr lang="is-IS" sz="1400" dirty="0"/>
              <a:t>}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70798"/>
            <a:ext cx="347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 </a:t>
            </a:r>
            <a:r>
              <a:rPr lang="en-US" dirty="0" err="1"/>
              <a:t>DocumentKey</a:t>
            </a:r>
            <a:r>
              <a:rPr lang="en-US" dirty="0"/>
              <a:t>: CBL2015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551809"/>
              </p:ext>
            </p:extLst>
          </p:nvPr>
        </p:nvGraphicFramePr>
        <p:xfrm>
          <a:off x="198157" y="2364454"/>
          <a:ext cx="4196044" cy="80833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3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Cardnum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Expiry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visa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5827…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2019-03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8157" y="1995122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Billing</a:t>
            </a:r>
          </a:p>
        </p:txBody>
      </p:sp>
    </p:spTree>
    <p:extLst>
      <p:ext uri="{BB962C8B-B14F-4D97-AF65-F5344CB8AC3E}">
        <p14:creationId xmlns:p14="http://schemas.microsoft.com/office/powerpoint/2010/main" val="427671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53025"/>
              </p:ext>
            </p:extLst>
          </p:nvPr>
        </p:nvGraphicFramePr>
        <p:xfrm>
          <a:off x="198157" y="1040130"/>
          <a:ext cx="4196043" cy="80833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5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DOB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1990-01-30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57" y="670798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Customer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1027430"/>
            <a:ext cx="3784600" cy="37548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"Name" : "Jane Smith",</a:t>
            </a:r>
          </a:p>
          <a:p>
            <a:r>
              <a:rPr lang="en-US" sz="1400" dirty="0"/>
              <a:t>    "DOB"  : "1990-01-30",</a:t>
            </a:r>
          </a:p>
          <a:p>
            <a:r>
              <a:rPr lang="en-US" sz="1400" dirty="0"/>
              <a:t>    "Billing" : [</a:t>
            </a:r>
          </a:p>
          <a:p>
            <a:r>
              <a:rPr lang="en-US" sz="1400" dirty="0"/>
              <a:t>        {</a:t>
            </a:r>
          </a:p>
          <a:p>
            <a:r>
              <a:rPr lang="sv-SE" sz="1400" dirty="0"/>
              <a:t>            "</a:t>
            </a:r>
            <a:r>
              <a:rPr lang="sv-SE" sz="1400" dirty="0" err="1"/>
              <a:t>type</a:t>
            </a:r>
            <a:r>
              <a:rPr lang="sv-SE" sz="1400" dirty="0"/>
              <a:t>"    : "visa",</a:t>
            </a:r>
          </a:p>
          <a:p>
            <a:r>
              <a:rPr lang="is-IS" sz="1400" dirty="0"/>
              <a:t>            "cardnum" : "5827-2842-2847-3909",</a:t>
            </a:r>
          </a:p>
          <a:p>
            <a:r>
              <a:rPr lang="is-IS" sz="1400" dirty="0"/>
              <a:t>            "expiry"  : "2019-03"</a:t>
            </a:r>
          </a:p>
          <a:p>
            <a:r>
              <a:rPr lang="is-IS" sz="1400" dirty="0"/>
              <a:t>        },</a:t>
            </a:r>
          </a:p>
          <a:p>
            <a:r>
              <a:rPr lang="is-IS" sz="1400" dirty="0"/>
              <a:t>        {</a:t>
            </a:r>
          </a:p>
          <a:p>
            <a:r>
              <a:rPr lang="fi-FI" sz="1400" dirty="0"/>
              <a:t>            "</a:t>
            </a:r>
            <a:r>
              <a:rPr lang="fi-FI" sz="1400" dirty="0" err="1"/>
              <a:t>type</a:t>
            </a:r>
            <a:r>
              <a:rPr lang="fi-FI" sz="1400" dirty="0"/>
              <a:t>"    : "</a:t>
            </a:r>
            <a:r>
              <a:rPr lang="fi-FI" sz="1400" dirty="0" err="1"/>
              <a:t>master</a:t>
            </a:r>
            <a:r>
              <a:rPr lang="fi-FI" sz="1400" dirty="0"/>
              <a:t>",</a:t>
            </a:r>
          </a:p>
          <a:p>
            <a:r>
              <a:rPr lang="is-IS" sz="1400" dirty="0"/>
              <a:t>            "cardnum" : "6274-2542-5847-3949",</a:t>
            </a:r>
          </a:p>
          <a:p>
            <a:r>
              <a:rPr lang="is-IS" sz="1400" dirty="0"/>
              <a:t>            "expiry"  : "2018-12"</a:t>
            </a:r>
          </a:p>
          <a:p>
            <a:r>
              <a:rPr lang="is-IS" sz="1400" dirty="0"/>
              <a:t>        }</a:t>
            </a:r>
          </a:p>
          <a:p>
            <a:r>
              <a:rPr lang="is-IS" sz="1400" dirty="0"/>
              <a:t>    ]</a:t>
            </a:r>
          </a:p>
          <a:p>
            <a:r>
              <a:rPr lang="is-IS" sz="1400" dirty="0"/>
              <a:t>}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5105400" y="670798"/>
            <a:ext cx="347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 </a:t>
            </a:r>
            <a:r>
              <a:rPr lang="en-US" dirty="0" err="1"/>
              <a:t>DocumentKey</a:t>
            </a:r>
            <a:r>
              <a:rPr lang="en-US" dirty="0"/>
              <a:t>: </a:t>
            </a:r>
            <a:r>
              <a:rPr lang="en-US" dirty="0">
                <a:cs typeface="Consolas"/>
              </a:rPr>
              <a:t>CBL2015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586388"/>
              </p:ext>
            </p:extLst>
          </p:nvPr>
        </p:nvGraphicFramePr>
        <p:xfrm>
          <a:off x="198157" y="2364454"/>
          <a:ext cx="4196044" cy="1281382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3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Cardnum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Expiry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visa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5827…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2019-03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6274…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2018-12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98157" y="1995122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Billing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8157" y="3645836"/>
            <a:ext cx="4767543" cy="1200296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92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901325"/>
              </p:ext>
            </p:extLst>
          </p:nvPr>
        </p:nvGraphicFramePr>
        <p:xfrm>
          <a:off x="198157" y="754380"/>
          <a:ext cx="4196043" cy="1281382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351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5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8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+mn-lt"/>
                          <a:cs typeface="Consolas"/>
                        </a:rPr>
                        <a:t>ConnId</a:t>
                      </a:r>
                      <a:endParaRPr lang="en-US" sz="16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XYZ987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Joe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+mn-lt"/>
                          <a:cs typeface="Consolas"/>
                        </a:rPr>
                        <a:t>SKR007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+mn-lt"/>
                          <a:cs typeface="Consolas"/>
                        </a:rPr>
                        <a:t>Sam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8157" y="301699"/>
            <a:ext cx="35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Table: Connections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05400" y="671031"/>
            <a:ext cx="3784600" cy="4056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en-US" sz="1100" dirty="0"/>
          </a:p>
          <a:p>
            <a:pPr>
              <a:lnSpc>
                <a:spcPct val="90000"/>
              </a:lnSpc>
            </a:pPr>
            <a:r>
              <a:rPr lang="en-US" sz="1100" dirty="0"/>
              <a:t>{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"Name" : "Jane Smith",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"DOB"  : "1990-01-30",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"Billing" : [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{</a:t>
            </a:r>
          </a:p>
          <a:p>
            <a:pPr>
              <a:lnSpc>
                <a:spcPct val="90000"/>
              </a:lnSpc>
            </a:pPr>
            <a:r>
              <a:rPr lang="sv-SE" sz="1100" dirty="0"/>
              <a:t>            "</a:t>
            </a:r>
            <a:r>
              <a:rPr lang="sv-SE" sz="1100" dirty="0" err="1"/>
              <a:t>type</a:t>
            </a:r>
            <a:r>
              <a:rPr lang="sv-SE" sz="1100" dirty="0"/>
              <a:t>"    : "visa",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    "cardnum" : "5827-2842-2847-3909",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    "expiry"  : "2019-03"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},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{</a:t>
            </a:r>
          </a:p>
          <a:p>
            <a:pPr>
              <a:lnSpc>
                <a:spcPct val="90000"/>
              </a:lnSpc>
            </a:pPr>
            <a:r>
              <a:rPr lang="fi-FI" sz="1100" dirty="0"/>
              <a:t>            "</a:t>
            </a:r>
            <a:r>
              <a:rPr lang="fi-FI" sz="1100" dirty="0" err="1"/>
              <a:t>type</a:t>
            </a:r>
            <a:r>
              <a:rPr lang="fi-FI" sz="1100" dirty="0"/>
              <a:t>"    : "</a:t>
            </a:r>
            <a:r>
              <a:rPr lang="fi-FI" sz="1100" dirty="0" err="1"/>
              <a:t>master</a:t>
            </a:r>
            <a:r>
              <a:rPr lang="fi-FI" sz="1100" dirty="0"/>
              <a:t>",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    "cardnum" : "6274-2542-5847-3949",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    "expiry"  : "2018-12"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    }</a:t>
            </a:r>
          </a:p>
          <a:p>
            <a:pPr>
              <a:lnSpc>
                <a:spcPct val="90000"/>
              </a:lnSpc>
            </a:pPr>
            <a:r>
              <a:rPr lang="is-IS" sz="1100" dirty="0"/>
              <a:t>    ],</a:t>
            </a:r>
            <a:r>
              <a:rPr lang="fr-FR" sz="1100" dirty="0"/>
              <a:t> 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    "Connections" : [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        { </a:t>
            </a:r>
          </a:p>
          <a:p>
            <a:pPr>
              <a:lnSpc>
                <a:spcPct val="90000"/>
              </a:lnSpc>
            </a:pPr>
            <a:r>
              <a:rPr lang="fr-FR" sz="1100" dirty="0"/>
              <a:t>            "</a:t>
            </a:r>
            <a:r>
              <a:rPr lang="fr-FR" sz="1100" dirty="0" err="1"/>
              <a:t>ConnId</a:t>
            </a:r>
            <a:r>
              <a:rPr lang="fr-FR" sz="1100" dirty="0"/>
              <a:t>"   : "XYZ987",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    "Name"     : "Joe Smith"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},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{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    "</a:t>
            </a:r>
            <a:r>
              <a:rPr lang="fr-FR" sz="1100" dirty="0" err="1"/>
              <a:t>ConnId</a:t>
            </a:r>
            <a:r>
              <a:rPr lang="en-US" sz="1100" dirty="0"/>
              <a:t>"   : ”SKR007",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    "Name"     : ”Sam Smith"</a:t>
            </a:r>
          </a:p>
          <a:p>
            <a:pPr>
              <a:lnSpc>
                <a:spcPct val="90000"/>
              </a:lnSpc>
            </a:pPr>
            <a:r>
              <a:rPr lang="en-US" sz="1100" dirty="0"/>
              <a:t>        }</a:t>
            </a:r>
            <a:endParaRPr lang="is-IS" sz="1100" dirty="0"/>
          </a:p>
          <a:p>
            <a:pPr>
              <a:lnSpc>
                <a:spcPct val="90000"/>
              </a:lnSpc>
            </a:pPr>
            <a:r>
              <a:rPr lang="is-IS" sz="1100" dirty="0"/>
              <a:t>}</a:t>
            </a:r>
            <a:endParaRPr lang="en-US" sz="1100" dirty="0"/>
          </a:p>
        </p:txBody>
      </p:sp>
      <p:sp>
        <p:nvSpPr>
          <p:cNvPr id="8" name="Rectangle 7"/>
          <p:cNvSpPr/>
          <p:nvPr/>
        </p:nvSpPr>
        <p:spPr>
          <a:xfrm>
            <a:off x="5105400" y="301466"/>
            <a:ext cx="3470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Customer </a:t>
            </a:r>
            <a:r>
              <a:rPr lang="en-US" dirty="0" err="1"/>
              <a:t>DocumentKey</a:t>
            </a:r>
            <a:r>
              <a:rPr lang="en-US" dirty="0"/>
              <a:t>: CBL2015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98157" y="2321512"/>
            <a:ext cx="4767543" cy="1562100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248275" y="3883612"/>
            <a:ext cx="1904999" cy="600075"/>
          </a:xfrm>
          <a:prstGeom prst="ellipse">
            <a:avLst/>
          </a:prstGeom>
          <a:noFill/>
          <a:ln w="28575" cmpd="sng">
            <a:solidFill>
              <a:srgbClr val="BE15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0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5346700" y="370199"/>
            <a:ext cx="3556000" cy="4702312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1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"Name" : "Jane Smith",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"DOB"  : "1990-01-30",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"Billing" : [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{</a:t>
            </a:r>
          </a:p>
          <a:p>
            <a:pPr>
              <a:lnSpc>
                <a:spcPct val="80000"/>
              </a:lnSpc>
            </a:pPr>
            <a:r>
              <a:rPr lang="sv-SE" sz="1100" dirty="0"/>
              <a:t>            "</a:t>
            </a:r>
            <a:r>
              <a:rPr lang="sv-SE" sz="1100" dirty="0" err="1"/>
              <a:t>type</a:t>
            </a:r>
            <a:r>
              <a:rPr lang="sv-SE" sz="1100" dirty="0"/>
              <a:t>"    : "visa",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    "cardnum" : "5827-2842-2847-3909",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    "expiry"  : "2019-03"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},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{</a:t>
            </a:r>
          </a:p>
          <a:p>
            <a:pPr>
              <a:lnSpc>
                <a:spcPct val="80000"/>
              </a:lnSpc>
            </a:pPr>
            <a:r>
              <a:rPr lang="fi-FI" sz="1100" dirty="0"/>
              <a:t>            "</a:t>
            </a:r>
            <a:r>
              <a:rPr lang="fi-FI" sz="1100" dirty="0" err="1"/>
              <a:t>type</a:t>
            </a:r>
            <a:r>
              <a:rPr lang="fi-FI" sz="1100" dirty="0"/>
              <a:t>"    : "</a:t>
            </a:r>
            <a:r>
              <a:rPr lang="fi-FI" sz="1100" dirty="0" err="1"/>
              <a:t>master</a:t>
            </a:r>
            <a:r>
              <a:rPr lang="fi-FI" sz="1100" dirty="0"/>
              <a:t>",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    "cardnum" : "6274-2842-2847-3909",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    "expiry"  : "2019-03"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    }</a:t>
            </a:r>
          </a:p>
          <a:p>
            <a:pPr>
              <a:lnSpc>
                <a:spcPct val="80000"/>
              </a:lnSpc>
            </a:pPr>
            <a:r>
              <a:rPr lang="is-IS" sz="1100" dirty="0"/>
              <a:t>    ],</a:t>
            </a:r>
          </a:p>
          <a:p>
            <a:pPr>
              <a:lnSpc>
                <a:spcPct val="80000"/>
              </a:lnSpc>
            </a:pPr>
            <a:r>
              <a:rPr lang="fr-FR" sz="1100" dirty="0"/>
              <a:t>    "Connections" : [</a:t>
            </a:r>
          </a:p>
          <a:p>
            <a:pPr>
              <a:lnSpc>
                <a:spcPct val="80000"/>
              </a:lnSpc>
            </a:pPr>
            <a:r>
              <a:rPr lang="fr-FR" sz="1100" dirty="0"/>
              <a:t>        {</a:t>
            </a:r>
          </a:p>
          <a:p>
            <a:pPr>
              <a:lnSpc>
                <a:spcPct val="80000"/>
              </a:lnSpc>
            </a:pPr>
            <a:r>
              <a:rPr lang="fr-FR" sz="1100" dirty="0"/>
              <a:t>            "</a:t>
            </a:r>
            <a:r>
              <a:rPr lang="fr-FR" sz="1100" dirty="0" err="1"/>
              <a:t>CustId</a:t>
            </a:r>
            <a:r>
              <a:rPr lang="fr-FR" sz="1100" dirty="0"/>
              <a:t>"   : "XYZ987",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    "Name"     : "Joe Smith"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},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{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    "</a:t>
            </a:r>
            <a:r>
              <a:rPr lang="en-US" sz="1100" dirty="0" err="1"/>
              <a:t>CustId</a:t>
            </a:r>
            <a:r>
              <a:rPr lang="en-US" sz="1100" dirty="0"/>
              <a:t>"   : "PQR823",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    "Name"     : "Dylan Smith"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}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{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    "</a:t>
            </a:r>
            <a:r>
              <a:rPr lang="en-US" sz="1100" dirty="0" err="1"/>
              <a:t>CustId</a:t>
            </a:r>
            <a:r>
              <a:rPr lang="en-US" sz="1100" dirty="0"/>
              <a:t>"   : "PQR823",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    "Name"     : "Dylan Smith"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}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],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"Purchases" : [</a:t>
            </a:r>
          </a:p>
          <a:p>
            <a:pPr>
              <a:lnSpc>
                <a:spcPct val="80000"/>
              </a:lnSpc>
            </a:pPr>
            <a:r>
              <a:rPr lang="en-US" sz="1100" dirty="0"/>
              <a:t>        { "id":12, item: "mac",   "</a:t>
            </a:r>
            <a:r>
              <a:rPr lang="en-US" sz="1100" dirty="0" err="1"/>
              <a:t>amt</a:t>
            </a:r>
            <a:r>
              <a:rPr lang="en-US" sz="1100" dirty="0"/>
              <a:t>": 2823.52 }</a:t>
            </a:r>
          </a:p>
          <a:p>
            <a:pPr>
              <a:lnSpc>
                <a:spcPct val="80000"/>
              </a:lnSpc>
            </a:pPr>
            <a:r>
              <a:rPr lang="hr-HR" sz="1100" dirty="0"/>
              <a:t>        { "id":19, item: "ipad2", "amt": 623.52 }</a:t>
            </a:r>
          </a:p>
          <a:p>
            <a:pPr>
              <a:lnSpc>
                <a:spcPct val="80000"/>
              </a:lnSpc>
            </a:pPr>
            <a:r>
              <a:rPr lang="hr-HR" sz="1100" dirty="0"/>
              <a:t>   ]</a:t>
            </a:r>
          </a:p>
          <a:p>
            <a:pPr>
              <a:lnSpc>
                <a:spcPct val="80000"/>
              </a:lnSpc>
            </a:pPr>
            <a:r>
              <a:rPr lang="hr-HR" sz="1100" dirty="0"/>
              <a:t>}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5346700" y="9557"/>
            <a:ext cx="2933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DocumentKey</a:t>
            </a:r>
            <a:r>
              <a:rPr lang="en-US" sz="1600" dirty="0"/>
              <a:t>: </a:t>
            </a:r>
            <a:r>
              <a:rPr lang="en-US" sz="1600" b="1" dirty="0"/>
              <a:t>CBL2015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27741"/>
              </p:ext>
            </p:extLst>
          </p:nvPr>
        </p:nvGraphicFramePr>
        <p:xfrm>
          <a:off x="350557" y="2590970"/>
          <a:ext cx="3611843" cy="62374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1631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82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4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510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DOB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66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Jane Smith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1990-01-30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218392"/>
              </p:ext>
            </p:extLst>
          </p:nvPr>
        </p:nvGraphicFramePr>
        <p:xfrm>
          <a:off x="2359678" y="675873"/>
          <a:ext cx="2913344" cy="1372822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7687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4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4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5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Type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Cardnum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Expiry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visa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5827…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2019-03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latin typeface="+mn-lt"/>
                          <a:cs typeface="Consolas"/>
                        </a:rPr>
                        <a:t>master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6274…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2018-12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7" name="Straight Connector 6"/>
          <p:cNvCxnSpPr>
            <a:endCxn id="6" idx="2"/>
          </p:cNvCxnSpPr>
          <p:nvPr/>
        </p:nvCxnSpPr>
        <p:spPr>
          <a:xfrm flipV="1">
            <a:off x="2311400" y="2048695"/>
            <a:ext cx="1504950" cy="542275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940276"/>
              </p:ext>
            </p:extLst>
          </p:nvPr>
        </p:nvGraphicFramePr>
        <p:xfrm>
          <a:off x="2512078" y="3757930"/>
          <a:ext cx="2580622" cy="124902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904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ConnId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XYZ987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Joe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SKR007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Sam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1" name="Straight Connector 10"/>
          <p:cNvCxnSpPr>
            <a:stCxn id="5" idx="2"/>
            <a:endCxn id="10" idx="0"/>
          </p:cNvCxnSpPr>
          <p:nvPr/>
        </p:nvCxnSpPr>
        <p:spPr>
          <a:xfrm>
            <a:off x="2156478" y="3214710"/>
            <a:ext cx="1645911" cy="54322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611874"/>
              </p:ext>
            </p:extLst>
          </p:nvPr>
        </p:nvGraphicFramePr>
        <p:xfrm>
          <a:off x="152446" y="3704188"/>
          <a:ext cx="2247854" cy="900406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914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5337"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item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+mn-lt"/>
                          <a:cs typeface="Consolas"/>
                        </a:rPr>
                        <a:t>amt</a:t>
                      </a:r>
                      <a:endParaRPr lang="en-US" sz="11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mac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2823.52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663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ipad2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n-lt"/>
                          <a:cs typeface="Consolas"/>
                        </a:rPr>
                        <a:t>623.52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6" name="Straight Connector 15"/>
          <p:cNvCxnSpPr>
            <a:stCxn id="5" idx="2"/>
            <a:endCxn id="15" idx="0"/>
          </p:cNvCxnSpPr>
          <p:nvPr/>
        </p:nvCxnSpPr>
        <p:spPr>
          <a:xfrm flipH="1">
            <a:off x="1276373" y="3214710"/>
            <a:ext cx="880105" cy="489478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25" idx="2"/>
          </p:cNvCxnSpPr>
          <p:nvPr/>
        </p:nvCxnSpPr>
        <p:spPr>
          <a:xfrm flipH="1" flipV="1">
            <a:off x="1126517" y="1987124"/>
            <a:ext cx="1184884" cy="603847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91325"/>
              </p:ext>
            </p:extLst>
          </p:nvPr>
        </p:nvGraphicFramePr>
        <p:xfrm>
          <a:off x="96556" y="738103"/>
          <a:ext cx="2059922" cy="1249021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767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919"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+mn-lt"/>
                          <a:cs typeface="Consolas"/>
                        </a:rPr>
                        <a:t>CustomerID</a:t>
                      </a:r>
                      <a:endParaRPr lang="en-US" sz="9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latin typeface="+mn-lt"/>
                          <a:cs typeface="Consolas"/>
                        </a:rPr>
                        <a:t>ConnId</a:t>
                      </a:r>
                      <a:endParaRPr lang="en-US" sz="900" dirty="0">
                        <a:latin typeface="+mn-lt"/>
                        <a:cs typeface="Consola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  <a:cs typeface="Consolas"/>
                        </a:rPr>
                        <a:t>Name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  <a:cs typeface="Consolas"/>
                        </a:rPr>
                        <a:t>XYZ987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  <a:cs typeface="Consolas"/>
                        </a:rPr>
                        <a:t>Joe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051"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  <a:cs typeface="Consolas"/>
                        </a:rPr>
                        <a:t>CBL2015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latin typeface="+mn-lt"/>
                          <a:cs typeface="Consolas"/>
                        </a:rPr>
                        <a:t>SKR007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+mn-lt"/>
                          <a:cs typeface="Consolas"/>
                        </a:rPr>
                        <a:t>Sam Smith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92774" y="1987124"/>
            <a:ext cx="103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Contacts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8657" y="2283193"/>
            <a:ext cx="103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Customer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39279" y="2067319"/>
            <a:ext cx="103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Billing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16351" y="3450153"/>
            <a:ext cx="1276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Connections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2446" y="3396411"/>
            <a:ext cx="1033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Purchases</a:t>
            </a:r>
          </a:p>
        </p:txBody>
      </p:sp>
    </p:spTree>
    <p:extLst>
      <p:ext uri="{BB962C8B-B14F-4D97-AF65-F5344CB8AC3E}">
        <p14:creationId xmlns:p14="http://schemas.microsoft.com/office/powerpoint/2010/main" val="387801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for Representing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954477"/>
              </p:ext>
            </p:extLst>
          </p:nvPr>
        </p:nvGraphicFramePr>
        <p:xfrm>
          <a:off x="476048" y="928959"/>
          <a:ext cx="8151739" cy="35656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7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6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316">
                <a:tc>
                  <a:txBody>
                    <a:bodyPr/>
                    <a:lstStyle/>
                    <a:p>
                      <a:r>
                        <a:rPr lang="en-US" sz="1600" dirty="0"/>
                        <a:t>Data Concern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Relational Model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JSON Document Model (NoSQL)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5257">
                <a:tc>
                  <a:txBody>
                    <a:bodyPr/>
                    <a:lstStyle/>
                    <a:p>
                      <a:r>
                        <a:rPr lang="en-US" sz="1600" b="1" dirty="0"/>
                        <a:t>Rich Structure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dirty="0"/>
                        <a:t>Multiple</a:t>
                      </a:r>
                      <a:r>
                        <a:rPr lang="en-US" sz="1600" baseline="0" dirty="0"/>
                        <a:t> f</a:t>
                      </a:r>
                      <a:r>
                        <a:rPr lang="en-US" sz="1600" dirty="0"/>
                        <a:t>lat tables</a:t>
                      </a:r>
                    </a:p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Constant a</a:t>
                      </a:r>
                      <a:r>
                        <a:rPr lang="en-US" sz="1600" dirty="0"/>
                        <a:t>ssembly /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disassembly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Documents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aseline="0" dirty="0"/>
                        <a:t>No assembly required!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619">
                <a:tc>
                  <a:txBody>
                    <a:bodyPr/>
                    <a:lstStyle/>
                    <a:p>
                      <a:r>
                        <a:rPr lang="en-US" sz="1600" b="1" dirty="0"/>
                        <a:t>Relationships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dirty="0"/>
                        <a:t>Represented</a:t>
                      </a:r>
                    </a:p>
                    <a:p>
                      <a:pPr marL="285750" indent="-285750">
                        <a:buFont typeface="Wingdings" charset="2"/>
                        <a:buChar char="ü"/>
                      </a:pPr>
                      <a:r>
                        <a:rPr lang="en-US" sz="1600" dirty="0"/>
                        <a:t>Queried</a:t>
                      </a:r>
                      <a:r>
                        <a:rPr lang="en-US" sz="1600" baseline="0" dirty="0"/>
                        <a:t> (SQL)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Represented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="1" baseline="0" dirty="0"/>
                        <a:t>Queried? Not until now…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282">
                <a:tc>
                  <a:txBody>
                    <a:bodyPr/>
                    <a:lstStyle/>
                    <a:p>
                      <a:r>
                        <a:rPr lang="en-US" sz="1600" b="1" dirty="0"/>
                        <a:t>Value</a:t>
                      </a:r>
                      <a:r>
                        <a:rPr lang="en-US" sz="1600" b="1" baseline="0" dirty="0"/>
                        <a:t> Evolution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Data can be updated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Data can be updated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8203">
                <a:tc>
                  <a:txBody>
                    <a:bodyPr/>
                    <a:lstStyle/>
                    <a:p>
                      <a:r>
                        <a:rPr lang="en-US" sz="1600" b="1" dirty="0"/>
                        <a:t>Structure</a:t>
                      </a:r>
                      <a:r>
                        <a:rPr lang="en-US" sz="1600" b="1" baseline="0" dirty="0"/>
                        <a:t> Evolution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1600" dirty="0"/>
                        <a:t>Uniform</a:t>
                      </a:r>
                      <a:r>
                        <a:rPr lang="en-US" sz="1600" baseline="0" dirty="0"/>
                        <a:t> and rigid</a:t>
                      </a:r>
                    </a:p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1600" dirty="0"/>
                        <a:t>Manual change (disruptive)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Flexible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Dynamic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 change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055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SQL For JSON</a:t>
            </a:r>
          </a:p>
        </p:txBody>
      </p:sp>
    </p:spTree>
    <p:extLst>
      <p:ext uri="{BB962C8B-B14F-4D97-AF65-F5344CB8AC3E}">
        <p14:creationId xmlns:p14="http://schemas.microsoft.com/office/powerpoint/2010/main" val="1229530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SQL for JSON?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8157" y="1117600"/>
            <a:ext cx="8945844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pPr marL="1090613" lvl="1" indent="-349250"/>
            <a:endParaRPr lang="en-US" sz="2200" dirty="0"/>
          </a:p>
          <a:p>
            <a:pPr marL="1090613" lvl="1" indent="-349250"/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380" y="730249"/>
            <a:ext cx="6933997" cy="401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39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 Querying is Inadequate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0292" y="1279395"/>
            <a:ext cx="8307018" cy="438582"/>
          </a:xfrm>
          <a:prstGeom prst="rect">
            <a:avLst/>
          </a:prstGeom>
          <a:noFill/>
          <a:effectLst>
            <a:outerShdw blurRad="393700" dir="2700000" algn="tl" rotWithShape="0">
              <a:schemeClr val="bg1"/>
            </a:outerShdw>
          </a:effectLst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sz="24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Example: Find High-Value Customers with Orders &gt; $10000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030413" y="2101792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Query ‘customer’ objects from database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87341" y="2101792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For each ‘customer’ object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544269" y="2101792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Find all the ‘order’ objects for the ‘customer’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801197" y="2101792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Calculate the total amount for each ‘order’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801197" y="3079467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Sum up the grand total amount for all ‘orders’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44269" y="3079467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If grand total amount &gt; $10000, Extract ‘customer’ data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87341" y="3079467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Add ‘customer’ to the high-value customer list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030413" y="3079467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Sort the high-value customer list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4502" y="2405726"/>
            <a:ext cx="222839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16114" y="2405726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573042" y="2405726"/>
            <a:ext cx="238451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064502" y="3383401"/>
            <a:ext cx="222839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321430" y="3383401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578358" y="3383401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28" idx="3"/>
            <a:endCxn id="29" idx="3"/>
          </p:cNvCxnSpPr>
          <p:nvPr/>
        </p:nvCxnSpPr>
        <p:spPr>
          <a:xfrm>
            <a:off x="6835286" y="2405727"/>
            <a:ext cx="9525" cy="977675"/>
          </a:xfrm>
          <a:prstGeom prst="bentConnector3">
            <a:avLst>
              <a:gd name="adj1" fmla="val 1800000"/>
            </a:avLst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stCxn id="31" idx="0"/>
            <a:endCxn id="26" idx="2"/>
          </p:cNvCxnSpPr>
          <p:nvPr/>
        </p:nvCxnSpPr>
        <p:spPr>
          <a:xfrm rot="5400000" flipH="1" flipV="1">
            <a:off x="3619483" y="2894564"/>
            <a:ext cx="369806" cy="9525"/>
          </a:xfrm>
          <a:prstGeom prst="bentConnector3">
            <a:avLst>
              <a:gd name="adj1" fmla="val -1122"/>
            </a:avLst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26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Query for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2257" y="934430"/>
            <a:ext cx="7469008" cy="2991637"/>
          </a:xfrm>
        </p:spPr>
        <p:txBody>
          <a:bodyPr/>
          <a:lstStyle/>
          <a:p>
            <a:pPr marL="0" indent="0">
              <a:lnSpc>
                <a:spcPct val="130000"/>
              </a:lnSpc>
              <a:buNone/>
            </a:pPr>
            <a:endParaRPr lang="en-US" sz="2800" b="1" dirty="0"/>
          </a:p>
          <a:p>
            <a:pPr marL="0" indent="0">
              <a:lnSpc>
                <a:spcPct val="130000"/>
              </a:lnSpc>
              <a:buNone/>
            </a:pPr>
            <a:r>
              <a:rPr lang="en-US" sz="2800" dirty="0"/>
              <a:t>Give developers and enterprises an expressive, powerful, and complete language for querying, transforming, and manipulating JSON data.</a:t>
            </a:r>
          </a:p>
        </p:txBody>
      </p:sp>
    </p:spTree>
    <p:extLst>
      <p:ext uri="{BB962C8B-B14F-4D97-AF65-F5344CB8AC3E}">
        <p14:creationId xmlns:p14="http://schemas.microsoft.com/office/powerpoint/2010/main" val="2917784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DevNexus</a:t>
            </a:r>
            <a:r>
              <a:rPr lang="en-US" dirty="0"/>
              <a:t> 2017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hlinkClick r:id="rId2"/>
              </a:rPr>
              <a:t>https://www.devnexus.com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9" y="3150605"/>
            <a:ext cx="4713979" cy="14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4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78200" y="927102"/>
            <a:ext cx="2400300" cy="2159000"/>
            <a:chOff x="2882900" y="647700"/>
            <a:chExt cx="2730500" cy="2781300"/>
          </a:xfrm>
        </p:grpSpPr>
        <p:sp>
          <p:nvSpPr>
            <p:cNvPr id="13" name="TextBox 12"/>
            <p:cNvSpPr txBox="1"/>
            <p:nvPr/>
          </p:nvSpPr>
          <p:spPr>
            <a:xfrm>
              <a:off x="3375639" y="1268342"/>
              <a:ext cx="1992673" cy="1201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600" b="1" dirty="0">
                  <a:ln w="18000">
                    <a:solidFill>
                      <a:schemeClr val="accent2">
                        <a:satMod val="140000"/>
                      </a:schemeClr>
                    </a:solidFill>
                    <a:prstDash val="solid"/>
                    <a:miter lim="800000"/>
                  </a:ln>
                  <a:noFill/>
                  <a:effectLst>
                    <a:outerShdw blurRad="25500" dist="23000" dir="7020000" algn="tl">
                      <a:srgbClr val="000000">
                        <a:alpha val="50000"/>
                      </a:srgbClr>
                    </a:outerShdw>
                  </a:effectLst>
                  <a:latin typeface="KievitOT" charset="0"/>
                  <a:ea typeface="KievitOT" charset="0"/>
                  <a:cs typeface="KievitOT" charset="0"/>
                </a:rPr>
                <a:t>SQL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882900" y="647700"/>
              <a:ext cx="2730500" cy="2781300"/>
            </a:xfrm>
            <a:prstGeom prst="ellipse">
              <a:avLst/>
            </a:prstGeom>
            <a:noFill/>
            <a:ln w="7620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756400" y="857768"/>
            <a:ext cx="1917700" cy="2228334"/>
            <a:chOff x="2755900" y="1145235"/>
            <a:chExt cx="1917700" cy="2389601"/>
          </a:xfrm>
        </p:grpSpPr>
        <p:sp>
          <p:nvSpPr>
            <p:cNvPr id="17" name="Internal Storage 16"/>
            <p:cNvSpPr/>
            <p:nvPr/>
          </p:nvSpPr>
          <p:spPr>
            <a:xfrm>
              <a:off x="2755900" y="1553637"/>
              <a:ext cx="1917700" cy="1981199"/>
            </a:xfrm>
            <a:prstGeom prst="flowChartInternalStorag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98800" y="1145235"/>
              <a:ext cx="1143000" cy="396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ResultSet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188200" y="1678513"/>
            <a:ext cx="1282700" cy="292100"/>
            <a:chOff x="3327400" y="2209800"/>
            <a:chExt cx="838200" cy="2921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7188200" y="2173814"/>
            <a:ext cx="1282700" cy="292100"/>
            <a:chOff x="3327400" y="2209800"/>
            <a:chExt cx="838200" cy="2921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7188200" y="2654301"/>
            <a:ext cx="1282700" cy="292100"/>
            <a:chOff x="3327400" y="2209800"/>
            <a:chExt cx="838200" cy="2921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327400" y="22098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327400" y="23622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327400" y="2501900"/>
              <a:ext cx="838200" cy="0"/>
            </a:xfrm>
            <a:prstGeom prst="line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ight Arrow 30"/>
          <p:cNvSpPr/>
          <p:nvPr/>
        </p:nvSpPr>
        <p:spPr>
          <a:xfrm>
            <a:off x="6098680" y="1883827"/>
            <a:ext cx="502639" cy="342901"/>
          </a:xfrm>
          <a:prstGeom prst="rightArrow">
            <a:avLst/>
          </a:prstGeom>
          <a:solidFill>
            <a:schemeClr val="accent2"/>
          </a:solidFill>
          <a:ln>
            <a:solidFill>
              <a:srgbClr val="BE15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2735860" y="1830913"/>
            <a:ext cx="502639" cy="342901"/>
          </a:xfrm>
          <a:prstGeom prst="rightArrow">
            <a:avLst/>
          </a:prstGeom>
          <a:solidFill>
            <a:schemeClr val="accent2"/>
          </a:solidFill>
          <a:ln>
            <a:solidFill>
              <a:srgbClr val="BE15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61" y="857768"/>
            <a:ext cx="2692399" cy="262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7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461" y="1111250"/>
            <a:ext cx="2286000" cy="228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549728" y="564634"/>
            <a:ext cx="2209800" cy="34450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" dirty="0"/>
              <a:t>{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"Name" : "Jane Smith",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"DOB"  : "1990-01-30",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"Billing" : [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{</a:t>
            </a:r>
          </a:p>
          <a:p>
            <a:pPr>
              <a:lnSpc>
                <a:spcPct val="80000"/>
              </a:lnSpc>
            </a:pPr>
            <a:r>
              <a:rPr lang="sv-SE" sz="800" dirty="0"/>
              <a:t>            "</a:t>
            </a:r>
            <a:r>
              <a:rPr lang="sv-SE" sz="800" dirty="0" err="1"/>
              <a:t>type</a:t>
            </a:r>
            <a:r>
              <a:rPr lang="sv-SE" sz="800" dirty="0"/>
              <a:t>"    : "visa",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    "cardnum" : "5827-2842-2847-3909",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    "expiry"  : "2019-03"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},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{</a:t>
            </a:r>
          </a:p>
          <a:p>
            <a:pPr>
              <a:lnSpc>
                <a:spcPct val="80000"/>
              </a:lnSpc>
            </a:pPr>
            <a:r>
              <a:rPr lang="fi-FI" sz="800" dirty="0"/>
              <a:t>            "</a:t>
            </a:r>
            <a:r>
              <a:rPr lang="fi-FI" sz="800" dirty="0" err="1"/>
              <a:t>type</a:t>
            </a:r>
            <a:r>
              <a:rPr lang="fi-FI" sz="800" dirty="0"/>
              <a:t>"    : "</a:t>
            </a:r>
            <a:r>
              <a:rPr lang="fi-FI" sz="800" dirty="0" err="1"/>
              <a:t>master</a:t>
            </a:r>
            <a:r>
              <a:rPr lang="fi-FI" sz="800" dirty="0"/>
              <a:t>",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    "cardnum" : "6274-2842-2847-3909",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    "expiry"  : "2019-03"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    }</a:t>
            </a:r>
          </a:p>
          <a:p>
            <a:pPr>
              <a:lnSpc>
                <a:spcPct val="80000"/>
              </a:lnSpc>
            </a:pPr>
            <a:r>
              <a:rPr lang="is-IS" sz="800" dirty="0"/>
              <a:t>    ],</a:t>
            </a:r>
          </a:p>
          <a:p>
            <a:pPr>
              <a:lnSpc>
                <a:spcPct val="80000"/>
              </a:lnSpc>
            </a:pPr>
            <a:r>
              <a:rPr lang="fr-FR" sz="800" dirty="0"/>
              <a:t>    "Connections" : [</a:t>
            </a:r>
          </a:p>
          <a:p>
            <a:pPr>
              <a:lnSpc>
                <a:spcPct val="80000"/>
              </a:lnSpc>
            </a:pPr>
            <a:r>
              <a:rPr lang="fr-FR" sz="800" dirty="0"/>
              <a:t>        {</a:t>
            </a:r>
          </a:p>
          <a:p>
            <a:pPr>
              <a:lnSpc>
                <a:spcPct val="80000"/>
              </a:lnSpc>
            </a:pPr>
            <a:r>
              <a:rPr lang="fr-FR" sz="800" dirty="0"/>
              <a:t>            "</a:t>
            </a:r>
            <a:r>
              <a:rPr lang="fr-FR" sz="800" dirty="0" err="1"/>
              <a:t>CustId</a:t>
            </a:r>
            <a:r>
              <a:rPr lang="fr-FR" sz="800" dirty="0"/>
              <a:t>"   : "XYZ987",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    "Name"     : "Joe Smith"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},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{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    "</a:t>
            </a:r>
            <a:r>
              <a:rPr lang="en-US" sz="800" dirty="0" err="1"/>
              <a:t>CustId</a:t>
            </a:r>
            <a:r>
              <a:rPr lang="en-US" sz="800" dirty="0"/>
              <a:t>"   : "PQR823",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    "Name"     : "Dylan Smith"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}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{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    "</a:t>
            </a:r>
            <a:r>
              <a:rPr lang="en-US" sz="800" dirty="0" err="1"/>
              <a:t>CustId</a:t>
            </a:r>
            <a:r>
              <a:rPr lang="en-US" sz="800" dirty="0"/>
              <a:t>"   : "PQR823",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    "Name"     : "Dylan Smith"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}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],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"Purchases" : [</a:t>
            </a:r>
          </a:p>
          <a:p>
            <a:pPr>
              <a:lnSpc>
                <a:spcPct val="80000"/>
              </a:lnSpc>
            </a:pPr>
            <a:r>
              <a:rPr lang="en-US" sz="800" dirty="0"/>
              <a:t>        { "id":12, item: "mac",   "</a:t>
            </a:r>
            <a:r>
              <a:rPr lang="en-US" sz="800" dirty="0" err="1"/>
              <a:t>amt</a:t>
            </a:r>
            <a:r>
              <a:rPr lang="en-US" sz="800" dirty="0"/>
              <a:t>": 2823.52 }</a:t>
            </a:r>
          </a:p>
          <a:p>
            <a:pPr>
              <a:lnSpc>
                <a:spcPct val="80000"/>
              </a:lnSpc>
            </a:pPr>
            <a:r>
              <a:rPr lang="hr-HR" sz="800" dirty="0"/>
              <a:t>        { "id":19, item: "ipad2", "amt": 623.52 }</a:t>
            </a:r>
          </a:p>
          <a:p>
            <a:pPr>
              <a:lnSpc>
                <a:spcPct val="80000"/>
              </a:lnSpc>
            </a:pPr>
            <a:r>
              <a:rPr lang="hr-HR" sz="800" dirty="0"/>
              <a:t>   ]</a:t>
            </a:r>
          </a:p>
          <a:p>
            <a:pPr>
              <a:lnSpc>
                <a:spcPct val="80000"/>
              </a:lnSpc>
            </a:pPr>
            <a:r>
              <a:rPr lang="hr-HR" sz="800" dirty="0"/>
              <a:t>}</a:t>
            </a:r>
            <a:endParaRPr lang="en-US" sz="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603250"/>
            <a:ext cx="1032049" cy="1619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5900" y="239236"/>
            <a:ext cx="1397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LoyaltyInfo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6549728" y="20165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ResultDocuments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965450"/>
            <a:ext cx="1032049" cy="10442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0200" y="2596118"/>
            <a:ext cx="1006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Orders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2012064"/>
            <a:ext cx="1032049" cy="10442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0700" y="164273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CUSTOMER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1336850" y="1257300"/>
            <a:ext cx="453850" cy="863243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400349" y="2971800"/>
            <a:ext cx="428451" cy="425450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ight Arrow 14"/>
          <p:cNvSpPr/>
          <p:nvPr/>
        </p:nvSpPr>
        <p:spPr>
          <a:xfrm>
            <a:off x="2933700" y="2120543"/>
            <a:ext cx="502639" cy="342901"/>
          </a:xfrm>
          <a:prstGeom prst="rightArrow">
            <a:avLst/>
          </a:prstGeom>
          <a:solidFill>
            <a:schemeClr val="accent2"/>
          </a:solidFill>
          <a:ln>
            <a:solidFill>
              <a:srgbClr val="BE15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6047089" y="2120543"/>
            <a:ext cx="502639" cy="342901"/>
          </a:xfrm>
          <a:prstGeom prst="rightArrow">
            <a:avLst/>
          </a:prstGeom>
          <a:solidFill>
            <a:schemeClr val="accent2"/>
          </a:solidFill>
          <a:ln>
            <a:solidFill>
              <a:srgbClr val="BE152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16925" y="261258"/>
            <a:ext cx="5248893" cy="4702628"/>
          </a:xfrm>
          <a:prstGeom prst="ellipse">
            <a:avLst/>
          </a:prstGeom>
          <a:noFill/>
          <a:ln w="44450">
            <a:solidFill>
              <a:schemeClr val="accent2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16925" y="641268"/>
            <a:ext cx="4073236" cy="3942607"/>
          </a:xfrm>
          <a:prstGeom prst="ellipse">
            <a:avLst/>
          </a:prstGeom>
          <a:solidFill>
            <a:schemeClr val="accent2"/>
          </a:solidFill>
          <a:ln w="53975">
            <a:solidFill>
              <a:schemeClr val="accent2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SQL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7688" y="902523"/>
            <a:ext cx="1170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N1QL</a:t>
            </a:r>
          </a:p>
        </p:txBody>
      </p:sp>
      <p:sp>
        <p:nvSpPr>
          <p:cNvPr id="5" name="TextBox 4"/>
          <p:cNvSpPr txBox="1"/>
          <p:nvPr/>
        </p:nvSpPr>
        <p:spPr>
          <a:xfrm rot="17994605">
            <a:off x="4925991" y="3181064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JSON and document stuff</a:t>
            </a:r>
          </a:p>
        </p:txBody>
      </p:sp>
    </p:spTree>
    <p:extLst>
      <p:ext uri="{BB962C8B-B14F-4D97-AF65-F5344CB8AC3E}">
        <p14:creationId xmlns:p14="http://schemas.microsoft.com/office/powerpoint/2010/main" val="2936788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57" y="673100"/>
            <a:ext cx="8945843" cy="4089400"/>
          </a:xfrm>
        </p:spPr>
        <p:txBody>
          <a:bodyPr/>
          <a:lstStyle/>
          <a:p>
            <a:r>
              <a:rPr lang="en-US" sz="1800" b="1" dirty="0">
                <a:latin typeface="Courier New"/>
                <a:cs typeface="Courier New"/>
              </a:rPr>
              <a:t>SELECT </a:t>
            </a:r>
            <a:r>
              <a:rPr lang="en-US" sz="1800" b="1" dirty="0" err="1">
                <a:latin typeface="Courier New"/>
                <a:cs typeface="Courier New"/>
              </a:rPr>
              <a:t>d.C_ZIP</a:t>
            </a:r>
            <a:r>
              <a:rPr lang="en-US" sz="1800" b="1" dirty="0">
                <a:latin typeface="Courier New"/>
                <a:cs typeface="Courier New"/>
              </a:rPr>
              <a:t>, SUM(ORDLINE.OL_QUANTITY) AS  TOTALQTY</a:t>
            </a:r>
          </a:p>
          <a:p>
            <a:r>
              <a:rPr lang="en-US" sz="1800" b="1" dirty="0">
                <a:latin typeface="Courier New"/>
                <a:cs typeface="Courier New"/>
              </a:rPr>
              <a:t>FROM `CUSTOMER` d</a:t>
            </a:r>
          </a:p>
          <a:p>
            <a:r>
              <a:rPr lang="en-US" sz="1800" b="1" dirty="0">
                <a:latin typeface="Courier New"/>
                <a:cs typeface="Courier New"/>
              </a:rPr>
              <a:t>         UNNEST ORDERS as CUSTORDERS</a:t>
            </a:r>
          </a:p>
          <a:p>
            <a:r>
              <a:rPr lang="en-US" sz="1800" b="1" dirty="0">
                <a:latin typeface="Courier New"/>
                <a:cs typeface="Courier New"/>
              </a:rPr>
              <a:t>             UNNEST CUSTORDERS.ORDER_LINE AS ORDLINE</a:t>
            </a:r>
          </a:p>
          <a:p>
            <a:r>
              <a:rPr lang="en-US" sz="1800" b="1" dirty="0">
                <a:latin typeface="Courier New"/>
                <a:cs typeface="Courier New"/>
              </a:rPr>
              <a:t>WHERE </a:t>
            </a:r>
            <a:r>
              <a:rPr lang="en-US" sz="1800" b="1" dirty="0" err="1">
                <a:latin typeface="Courier New"/>
                <a:cs typeface="Courier New"/>
              </a:rPr>
              <a:t>d.C_STATE</a:t>
            </a:r>
            <a:r>
              <a:rPr lang="en-US" sz="1800" b="1" dirty="0">
                <a:latin typeface="Courier New"/>
                <a:cs typeface="Courier New"/>
              </a:rPr>
              <a:t> = “OH”</a:t>
            </a:r>
          </a:p>
          <a:p>
            <a:r>
              <a:rPr lang="en-US" sz="1800" b="1" dirty="0">
                <a:latin typeface="Courier New"/>
                <a:cs typeface="Courier New"/>
              </a:rPr>
              <a:t>GROUP BY </a:t>
            </a:r>
            <a:r>
              <a:rPr lang="en-US" sz="1800" b="1" dirty="0" err="1">
                <a:latin typeface="Courier New"/>
                <a:cs typeface="Courier New"/>
              </a:rPr>
              <a:t>d.C_ZIP</a:t>
            </a:r>
            <a:endParaRPr lang="en-US" sz="1800" b="1" dirty="0">
              <a:latin typeface="Courier New"/>
              <a:cs typeface="Courier New"/>
            </a:endParaRPr>
          </a:p>
          <a:p>
            <a:r>
              <a:rPr lang="en-US" sz="1800" b="1" dirty="0">
                <a:latin typeface="Courier New"/>
                <a:cs typeface="Courier New"/>
              </a:rPr>
              <a:t>ORDER BY TOTALQTY DESC;</a:t>
            </a:r>
          </a:p>
          <a:p>
            <a:endParaRPr lang="en-US" sz="1800" b="1" dirty="0">
              <a:latin typeface="Courier New"/>
              <a:cs typeface="Courier New"/>
            </a:endParaRPr>
          </a:p>
          <a:p>
            <a:r>
              <a:rPr lang="en-US" sz="1800" b="1" dirty="0">
                <a:latin typeface="Courier New"/>
                <a:cs typeface="Courier New"/>
              </a:rPr>
              <a:t>INSERT INTO `CUSTOMER` ("PQR847", {"C_ID":4723, "</a:t>
            </a:r>
            <a:r>
              <a:rPr lang="en-US" sz="1800" b="1" dirty="0" err="1">
                <a:latin typeface="Courier New"/>
                <a:cs typeface="Courier New"/>
              </a:rPr>
              <a:t>Name":"Joe</a:t>
            </a:r>
            <a:r>
              <a:rPr lang="en-US" sz="1800" b="1" dirty="0">
                <a:latin typeface="Courier New"/>
                <a:cs typeface="Courier New"/>
              </a:rPr>
              <a:t>"});</a:t>
            </a:r>
          </a:p>
          <a:p>
            <a:endParaRPr lang="en-US" sz="1800" b="1" dirty="0">
              <a:latin typeface="Courier New"/>
              <a:cs typeface="Courier New"/>
            </a:endParaRPr>
          </a:p>
          <a:p>
            <a:r>
              <a:rPr lang="en-US" sz="1800" b="1" dirty="0">
                <a:latin typeface="Courier New"/>
                <a:cs typeface="Courier New"/>
              </a:rPr>
              <a:t>UPDATE `CUSTOMER` c SET </a:t>
            </a:r>
            <a:r>
              <a:rPr lang="en-US" sz="1800" b="1" dirty="0" err="1">
                <a:latin typeface="Courier New"/>
                <a:cs typeface="Courier New"/>
              </a:rPr>
              <a:t>c.STATE</a:t>
            </a:r>
            <a:r>
              <a:rPr lang="en-US" sz="1800" b="1" dirty="0">
                <a:latin typeface="Courier New"/>
                <a:cs typeface="Courier New"/>
              </a:rPr>
              <a:t>=“OH”, </a:t>
            </a:r>
            <a:r>
              <a:rPr lang="en-US" sz="1800" b="1" dirty="0" err="1">
                <a:latin typeface="Courier New"/>
                <a:cs typeface="Courier New"/>
              </a:rPr>
              <a:t>c.C_ZIP</a:t>
            </a:r>
            <a:r>
              <a:rPr lang="en-US" sz="1800" b="1" dirty="0">
                <a:latin typeface="Courier New"/>
                <a:cs typeface="Courier New"/>
              </a:rPr>
              <a:t> = 43123                       </a:t>
            </a:r>
          </a:p>
          <a:p>
            <a:r>
              <a:rPr lang="en-US" sz="1800" b="1" dirty="0">
                <a:latin typeface="Courier New"/>
                <a:cs typeface="Courier New"/>
              </a:rPr>
              <a:t>                  WHERE </a:t>
            </a:r>
            <a:r>
              <a:rPr lang="en-US" sz="1800" b="1" dirty="0" err="1">
                <a:latin typeface="Courier New"/>
                <a:cs typeface="Courier New"/>
              </a:rPr>
              <a:t>c.ID</a:t>
            </a:r>
            <a:r>
              <a:rPr lang="en-US" sz="1800" b="1" dirty="0">
                <a:latin typeface="Courier New"/>
                <a:cs typeface="Courier New"/>
              </a:rPr>
              <a:t> = 4723;</a:t>
            </a:r>
          </a:p>
          <a:p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32660" y="3642361"/>
            <a:ext cx="41529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32660" y="2994661"/>
            <a:ext cx="41529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50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57" y="678130"/>
            <a:ext cx="8610599" cy="417994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SELECT</a:t>
            </a:r>
            <a:r>
              <a:rPr lang="en-US" dirty="0">
                <a:latin typeface="Courier New"/>
                <a:cs typeface="Courier New"/>
              </a:rPr>
              <a:t>   </a:t>
            </a:r>
            <a:r>
              <a:rPr lang="en-US" dirty="0" err="1">
                <a:latin typeface="Courier New"/>
                <a:cs typeface="Courier New"/>
              </a:rPr>
              <a:t>customers.id</a:t>
            </a:r>
            <a:r>
              <a:rPr lang="en-US" dirty="0">
                <a:latin typeface="Courier New"/>
                <a:cs typeface="Courier New"/>
              </a:rPr>
              <a:t>,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   </a:t>
            </a:r>
            <a:r>
              <a:rPr lang="en-US" dirty="0" err="1">
                <a:latin typeface="Courier New"/>
                <a:cs typeface="Courier New"/>
              </a:rPr>
              <a:t>customers.NAME.lastname</a:t>
            </a:r>
            <a:r>
              <a:rPr lang="en-US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   </a:t>
            </a:r>
            <a:r>
              <a:rPr lang="en-US" dirty="0" err="1">
                <a:latin typeface="Courier New"/>
                <a:cs typeface="Courier New"/>
              </a:rPr>
              <a:t>customers.NAME.firstname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   Sum(</a:t>
            </a:r>
            <a:r>
              <a:rPr lang="en-US" dirty="0" err="1">
                <a:latin typeface="Courier New"/>
                <a:cs typeface="Courier New"/>
              </a:rPr>
              <a:t>orderline.amount</a:t>
            </a:r>
            <a:r>
              <a:rPr lang="en-US" dirty="0">
                <a:latin typeface="Courier New"/>
                <a:cs typeface="Courier New"/>
              </a:rPr>
              <a:t>)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FROM</a:t>
            </a:r>
            <a:r>
              <a:rPr lang="en-US" dirty="0">
                <a:latin typeface="Courier New"/>
                <a:cs typeface="Courier New"/>
              </a:rPr>
              <a:t>     `orders` 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UNNEST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orders.lineitems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AS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>
                <a:latin typeface="Courier New"/>
                <a:cs typeface="Courier New"/>
              </a:rPr>
              <a:t>orderline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         JOIN</a:t>
            </a:r>
            <a:r>
              <a:rPr lang="en-US" dirty="0">
                <a:latin typeface="Courier New"/>
                <a:cs typeface="Courier New"/>
              </a:rPr>
              <a:t> `customers` 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ON</a:t>
            </a:r>
            <a:r>
              <a:rPr lang="en-US" dirty="0">
                <a:latin typeface="Courier New"/>
                <a:cs typeface="Courier New"/>
              </a:rPr>
              <a:t> KEYS </a:t>
            </a:r>
            <a:r>
              <a:rPr lang="en-US" dirty="0" err="1">
                <a:latin typeface="Courier New"/>
                <a:cs typeface="Courier New"/>
              </a:rPr>
              <a:t>orders.custid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WHERE </a:t>
            </a:r>
            <a:r>
              <a:rPr lang="en-US" dirty="0" err="1">
                <a:latin typeface="Courier New"/>
                <a:cs typeface="Courier New"/>
              </a:rPr>
              <a:t>customers.state</a:t>
            </a:r>
            <a:r>
              <a:rPr lang="en-US" dirty="0">
                <a:latin typeface="Courier New"/>
                <a:cs typeface="Courier New"/>
              </a:rPr>
              <a:t> = 'NY'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GROUP BY </a:t>
            </a:r>
            <a:r>
              <a:rPr lang="en-US" dirty="0" err="1">
                <a:latin typeface="Courier New"/>
                <a:cs typeface="Courier New"/>
              </a:rPr>
              <a:t>customers.id</a:t>
            </a:r>
            <a:r>
              <a:rPr lang="en-US" dirty="0">
                <a:latin typeface="Courier New"/>
                <a:cs typeface="Courier New"/>
              </a:rPr>
              <a:t>, 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        </a:t>
            </a:r>
            <a:r>
              <a:rPr lang="en-US" dirty="0" err="1">
                <a:latin typeface="Courier New"/>
                <a:cs typeface="Courier New"/>
              </a:rPr>
              <a:t>customers.NAME.lastname</a:t>
            </a:r>
            <a:r>
              <a:rPr lang="en-US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HAVING</a:t>
            </a:r>
            <a:r>
              <a:rPr lang="en-US" dirty="0">
                <a:latin typeface="Courier New"/>
                <a:cs typeface="Courier New"/>
              </a:rPr>
              <a:t>   sum(</a:t>
            </a:r>
            <a:r>
              <a:rPr lang="en-US" dirty="0" err="1">
                <a:latin typeface="Courier New"/>
                <a:cs typeface="Courier New"/>
              </a:rPr>
              <a:t>orderline.amount</a:t>
            </a:r>
            <a:r>
              <a:rPr lang="en-US" dirty="0">
                <a:latin typeface="Courier New"/>
                <a:cs typeface="Courier New"/>
              </a:rPr>
              <a:t>) &gt; 10000 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ORDER BY </a:t>
            </a:r>
            <a:r>
              <a:rPr lang="en-US" dirty="0">
                <a:latin typeface="Courier New"/>
                <a:cs typeface="Courier New"/>
              </a:rPr>
              <a:t>sum(</a:t>
            </a:r>
            <a:r>
              <a:rPr lang="en-US" dirty="0" err="1">
                <a:latin typeface="Courier New"/>
                <a:cs typeface="Courier New"/>
              </a:rPr>
              <a:t>orderline.amount</a:t>
            </a:r>
            <a:r>
              <a:rPr lang="en-US" dirty="0">
                <a:latin typeface="Courier New"/>
                <a:cs typeface="Courier New"/>
              </a:rPr>
              <a:t>) </a:t>
            </a:r>
            <a:r>
              <a:rPr lang="en-US" dirty="0">
                <a:solidFill>
                  <a:srgbClr val="0000FF"/>
                </a:solidFill>
                <a:latin typeface="Courier New"/>
                <a:cs typeface="Courier New"/>
              </a:rPr>
              <a:t>DESC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b="1" dirty="0">
              <a:latin typeface="Courier New"/>
              <a:cs typeface="Courier New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918200" y="520700"/>
            <a:ext cx="2890556" cy="584200"/>
          </a:xfrm>
          <a:prstGeom prst="wedgeRoundRectCallout">
            <a:avLst>
              <a:gd name="adj1" fmla="val -106093"/>
              <a:gd name="adj2" fmla="val 66848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Dotted sub-document reference</a:t>
            </a:r>
          </a:p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Names are CASE-SENSITIVE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834552" y="1511300"/>
            <a:ext cx="2890556" cy="342900"/>
          </a:xfrm>
          <a:prstGeom prst="wedgeRoundRectCallout">
            <a:avLst>
              <a:gd name="adj1" fmla="val -104775"/>
              <a:gd name="adj2" fmla="val 108152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/>
              <a:buChar char="•"/>
            </a:pPr>
            <a:r>
              <a:rPr lang="en-US" sz="1400" b="1" dirty="0">
                <a:solidFill>
                  <a:schemeClr val="tx1"/>
                </a:solidFill>
              </a:rPr>
              <a:t>UNNEST to flatten the arrays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5986952" y="2851150"/>
            <a:ext cx="2890556" cy="488950"/>
          </a:xfrm>
          <a:prstGeom prst="wedgeRoundRectCallout">
            <a:avLst>
              <a:gd name="adj1" fmla="val -97306"/>
              <a:gd name="adj2" fmla="val -80737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JOINS with Document KEY of customers</a:t>
            </a:r>
          </a:p>
        </p:txBody>
      </p:sp>
    </p:spTree>
    <p:extLst>
      <p:ext uri="{BB962C8B-B14F-4D97-AF65-F5344CB8AC3E}">
        <p14:creationId xmlns:p14="http://schemas.microsoft.com/office/powerpoint/2010/main" val="891418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Composable</a:t>
            </a:r>
            <a:r>
              <a:rPr lang="en-US" dirty="0"/>
              <a:t> SELECT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57" y="678130"/>
            <a:ext cx="8945843" cy="417994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>
                <a:solidFill>
                  <a:schemeClr val="accent2"/>
                </a:solidFill>
                <a:latin typeface="Courier New"/>
                <a:cs typeface="Courier New"/>
              </a:rPr>
              <a:t>SELECT</a:t>
            </a:r>
            <a:r>
              <a:rPr lang="fr-FR" dirty="0">
                <a:latin typeface="Courier New"/>
                <a:cs typeface="Courier New"/>
              </a:rPr>
              <a:t> * </a:t>
            </a:r>
          </a:p>
          <a:p>
            <a:pPr marL="0" indent="0">
              <a:buNone/>
            </a:pP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FROM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</a:t>
            </a: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( 		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SELECT</a:t>
            </a:r>
            <a:r>
              <a:rPr lang="fr-FR" dirty="0">
                <a:latin typeface="Courier New"/>
                <a:cs typeface="Courier New"/>
              </a:rPr>
              <a:t>   a, b, c 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FROM</a:t>
            </a:r>
            <a:r>
              <a:rPr lang="fr-FR" dirty="0">
                <a:latin typeface="Courier New"/>
                <a:cs typeface="Courier New"/>
              </a:rPr>
              <a:t>     `</a:t>
            </a:r>
            <a:r>
              <a:rPr lang="fr-FR" dirty="0" err="1">
                <a:latin typeface="Courier New"/>
                <a:cs typeface="Courier New"/>
              </a:rPr>
              <a:t>us_cust</a:t>
            </a:r>
            <a:r>
              <a:rPr lang="fr-FR" dirty="0">
                <a:latin typeface="Courier New"/>
                <a:cs typeface="Courier New"/>
              </a:rPr>
              <a:t>`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WHERE</a:t>
            </a:r>
            <a:r>
              <a:rPr lang="fr-FR" dirty="0">
                <a:latin typeface="Courier New"/>
                <a:cs typeface="Courier New"/>
              </a:rPr>
              <a:t>    x = 1 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ORDER</a:t>
            </a:r>
            <a:r>
              <a:rPr lang="fr-FR" dirty="0">
                <a:latin typeface="Courier New"/>
                <a:cs typeface="Courier New"/>
              </a:rPr>
              <a:t> BY x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LIMIT</a:t>
            </a:r>
            <a:r>
              <a:rPr lang="fr-FR" dirty="0">
                <a:latin typeface="Courier New"/>
                <a:cs typeface="Courier New"/>
              </a:rPr>
              <a:t> 100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OFFSET</a:t>
            </a:r>
            <a:r>
              <a:rPr lang="fr-FR" dirty="0">
                <a:latin typeface="Courier New"/>
                <a:cs typeface="Courier New"/>
              </a:rPr>
              <a:t> 0</a:t>
            </a: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             UNION ALL 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SELECT</a:t>
            </a:r>
            <a:r>
              <a:rPr lang="fr-FR" dirty="0">
                <a:latin typeface="Courier New"/>
                <a:cs typeface="Courier New"/>
              </a:rPr>
              <a:t>   a, b, c 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FROM</a:t>
            </a:r>
            <a:r>
              <a:rPr lang="fr-FR" dirty="0">
                <a:latin typeface="Courier New"/>
                <a:cs typeface="Courier New"/>
              </a:rPr>
              <a:t>     `</a:t>
            </a:r>
            <a:r>
              <a:rPr lang="fr-FR" dirty="0" err="1">
                <a:latin typeface="Courier New"/>
                <a:cs typeface="Courier New"/>
              </a:rPr>
              <a:t>canada_cust</a:t>
            </a:r>
            <a:r>
              <a:rPr lang="fr-FR" dirty="0">
                <a:latin typeface="Courier New"/>
                <a:cs typeface="Courier New"/>
              </a:rPr>
              <a:t>`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WHERE</a:t>
            </a:r>
            <a:r>
              <a:rPr lang="fr-FR" dirty="0">
                <a:latin typeface="Courier New"/>
                <a:cs typeface="Courier New"/>
              </a:rPr>
              <a:t>    y = 2 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               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ORDER BY </a:t>
            </a:r>
            <a:r>
              <a:rPr lang="fr-FR" dirty="0">
                <a:latin typeface="Courier New"/>
                <a:cs typeface="Courier New"/>
              </a:rPr>
              <a:t>x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LIMIT</a:t>
            </a:r>
            <a:r>
              <a:rPr lang="fr-FR" dirty="0">
                <a:latin typeface="Courier New"/>
                <a:cs typeface="Courier New"/>
              </a:rPr>
              <a:t> 100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OFFSET</a:t>
            </a:r>
            <a:r>
              <a:rPr lang="fr-FR" dirty="0">
                <a:latin typeface="Courier New"/>
                <a:cs typeface="Courier New"/>
              </a:rPr>
              <a:t> 0</a:t>
            </a: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) AS </a:t>
            </a:r>
            <a:r>
              <a:rPr lang="fr-FR" dirty="0" err="1">
                <a:solidFill>
                  <a:srgbClr val="0000FF"/>
                </a:solidFill>
                <a:latin typeface="Courier New"/>
                <a:cs typeface="Courier New"/>
              </a:rPr>
              <a:t>newtab</a:t>
            </a: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LEFT OUTER JOIN `contacts`</a:t>
            </a:r>
          </a:p>
          <a:p>
            <a:pPr marL="0" indent="0">
              <a:buNone/>
            </a:pPr>
            <a:r>
              <a:rPr lang="fr-FR" dirty="0">
                <a:solidFill>
                  <a:srgbClr val="0000FF"/>
                </a:solidFill>
                <a:latin typeface="Courier New"/>
                <a:cs typeface="Courier New"/>
              </a:rPr>
              <a:t>     ON KEYS </a:t>
            </a:r>
            <a:r>
              <a:rPr lang="fr-FR" dirty="0" err="1">
                <a:solidFill>
                  <a:srgbClr val="0000FF"/>
                </a:solidFill>
                <a:latin typeface="Courier New"/>
                <a:cs typeface="Courier New"/>
              </a:rPr>
              <a:t>newtab.c.contactid</a:t>
            </a:r>
            <a:endParaRPr lang="fr-FR" dirty="0">
              <a:solidFill>
                <a:srgbClr val="0000FF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ORDER BY </a:t>
            </a:r>
            <a:r>
              <a:rPr lang="fr-FR" dirty="0">
                <a:latin typeface="Courier New"/>
                <a:cs typeface="Courier New"/>
              </a:rPr>
              <a:t>a, b, c</a:t>
            </a:r>
          </a:p>
          <a:p>
            <a:pPr marL="0" indent="0">
              <a:buNone/>
            </a:pP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LIMIT</a:t>
            </a:r>
            <a:r>
              <a:rPr lang="fr-FR" dirty="0">
                <a:latin typeface="Courier New"/>
                <a:cs typeface="Courier New"/>
              </a:rPr>
              <a:t> 10 </a:t>
            </a:r>
            <a:r>
              <a:rPr lang="fr-FR" dirty="0">
                <a:solidFill>
                  <a:srgbClr val="BE1523"/>
                </a:solidFill>
                <a:latin typeface="Courier New"/>
                <a:cs typeface="Courier New"/>
              </a:rPr>
              <a:t>OFFSET</a:t>
            </a:r>
            <a:r>
              <a:rPr lang="fr-FR" dirty="0">
                <a:latin typeface="Courier New"/>
                <a:cs typeface="Courier New"/>
              </a:rPr>
              <a:t> 0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96583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SELECT: JOIN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7" y="849167"/>
            <a:ext cx="8413431" cy="1782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468" y="2845208"/>
            <a:ext cx="3875201" cy="206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4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SELECT: Subqueries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7" y="857529"/>
            <a:ext cx="8756814" cy="21350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981" y="3214640"/>
            <a:ext cx="5116619" cy="168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3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SELECT: Aggregation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63" y="699554"/>
            <a:ext cx="5675005" cy="2079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00" y="2842909"/>
            <a:ext cx="3158888" cy="2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SELECT: Aggregation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3780" y="1183063"/>
            <a:ext cx="8928099" cy="484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Lucida Grande"/>
              <a:buChar char="–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350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Arial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3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Font typeface="Wingdings" charset="2"/>
              <a:buChar char="§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MIN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MAX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SUM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COUNT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AVG</a:t>
            </a:r>
          </a:p>
          <a:p>
            <a:pPr marL="0" indent="0" algn="ctr">
              <a:lnSpc>
                <a:spcPct val="150000"/>
              </a:lnSpc>
              <a:buFont typeface="Wingdings" charset="2"/>
              <a:buNone/>
            </a:pPr>
            <a:r>
              <a:rPr lang="en-US" dirty="0"/>
              <a:t> ARRAY_AGG   [ DISTINCT ]</a:t>
            </a:r>
          </a:p>
        </p:txBody>
      </p:sp>
    </p:spTree>
    <p:extLst>
      <p:ext uri="{BB962C8B-B14F-4D97-AF65-F5344CB8AC3E}">
        <p14:creationId xmlns:p14="http://schemas.microsoft.com/office/powerpoint/2010/main" val="235563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Matthew D. Groves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Developer Advocate for </a:t>
            </a:r>
            <a:r>
              <a:rPr lang="en-US" dirty="0" err="1"/>
              <a:t>Couchbase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@</a:t>
            </a:r>
            <a:r>
              <a:rPr lang="en-US" dirty="0" err="1"/>
              <a:t>mgroves</a:t>
            </a:r>
            <a:r>
              <a:rPr lang="en-US" dirty="0"/>
              <a:t> on Twitter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Podcast and blog: </a:t>
            </a:r>
            <a:r>
              <a:rPr lang="en-US" dirty="0">
                <a:hlinkClick r:id="rId2"/>
              </a:rPr>
              <a:t>http://crosscuttingconcerns.com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“I am not an expert, but I am an enthusiast.” – Alan Stevens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469" y="3150605"/>
            <a:ext cx="4713979" cy="141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6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SELECT: UNION, UNION ALL, INTERSECT, EXCEPT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6" y="737862"/>
            <a:ext cx="5074487" cy="34048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831" y="1971304"/>
            <a:ext cx="2024448" cy="275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6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USE KEYS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90" y="867968"/>
            <a:ext cx="8697026" cy="1198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04" y="2551132"/>
            <a:ext cx="7619492" cy="187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89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UNNEST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7" y="1587336"/>
            <a:ext cx="8515868" cy="178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900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UNNEST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2" y="736269"/>
            <a:ext cx="1700573" cy="4177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863" y="1542905"/>
            <a:ext cx="2505067" cy="1639681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997527" y="1542905"/>
            <a:ext cx="4142336" cy="819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60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UNNEST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68" y="1361644"/>
            <a:ext cx="7495194" cy="198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99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UNNEST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57" y="1094122"/>
            <a:ext cx="8783327" cy="301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06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NEST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57" y="798286"/>
            <a:ext cx="4190551" cy="382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118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NEST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71" y="1587592"/>
            <a:ext cx="8240342" cy="172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784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Query Operators: NEST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95" y="849003"/>
            <a:ext cx="2974246" cy="38061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275" y="1475630"/>
            <a:ext cx="2276793" cy="188621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303813" y="1698171"/>
            <a:ext cx="3363462" cy="52251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046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</a:t>
            </a:r>
            <a:r>
              <a:rPr lang="en-US"/>
              <a:t>Query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084" y="768604"/>
            <a:ext cx="7691731" cy="3809867"/>
          </a:xfrm>
        </p:spPr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sz="3200" b="1" dirty="0"/>
              <a:t>JOIN, NEST, and UNNEST 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3200" b="1" dirty="0"/>
              <a:t>can be chained in any combination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11869" y="3501253"/>
            <a:ext cx="2159566" cy="107721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scene3d>
            <a:camera prst="isometricLeftDown">
              <a:rot lat="2100002" lon="2700002" rev="0"/>
            </a:camera>
            <a:lightRig rig="threePt" dir="t"/>
          </a:scene3d>
          <a:sp3d>
            <a:bevelT/>
          </a:sp3d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SELECT *</a:t>
            </a:r>
          </a:p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FROM …</a:t>
            </a:r>
          </a:p>
        </p:txBody>
      </p:sp>
    </p:spTree>
    <p:extLst>
      <p:ext uri="{BB962C8B-B14F-4D97-AF65-F5344CB8AC3E}">
        <p14:creationId xmlns:p14="http://schemas.microsoft.com/office/powerpoint/2010/main" val="31530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Tweet something, get a sticker!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559292"/>
            <a:ext cx="8007739" cy="206859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Use #</a:t>
            </a:r>
            <a:r>
              <a:rPr lang="en-US" dirty="0" err="1"/>
              <a:t>Couchbase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Tweet something interesting you’ve learned.</a:t>
            </a:r>
          </a:p>
          <a:p>
            <a:pPr marL="0" indent="0" algn="ctr">
              <a:buNone/>
            </a:pPr>
            <a:r>
              <a:rPr lang="en-US" dirty="0"/>
              <a:t>Tweet a picture.</a:t>
            </a:r>
          </a:p>
          <a:p>
            <a:pPr marL="0" indent="0" algn="ctr">
              <a:buNone/>
            </a:pPr>
            <a:r>
              <a:rPr lang="en-US" dirty="0"/>
              <a:t>I’ve got stickers!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Demo: N1QL</a:t>
            </a:r>
          </a:p>
        </p:txBody>
      </p:sp>
    </p:spTree>
    <p:extLst>
      <p:ext uri="{BB962C8B-B14F-4D97-AF65-F5344CB8AC3E}">
        <p14:creationId xmlns:p14="http://schemas.microsoft.com/office/powerpoint/2010/main" val="5390767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Expressions for JSON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©2014 Couchbase, Inc.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229536" y="4767263"/>
            <a:ext cx="743954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1632" y="-13646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err="1">
              <a:solidFill>
                <a:srgbClr val="333333"/>
              </a:solidFill>
              <a:latin typeface="Arial"/>
              <a:cs typeface="Arial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8095"/>
              </p:ext>
            </p:extLst>
          </p:nvPr>
        </p:nvGraphicFramePr>
        <p:xfrm>
          <a:off x="872469" y="708171"/>
          <a:ext cx="7680185" cy="4044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5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6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4046">
                <a:tc gridSpan="2">
                  <a:txBody>
                    <a:bodyPr/>
                    <a:lstStyle/>
                    <a:p>
                      <a:pPr marL="91440"/>
                      <a:endParaRPr 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2725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Ranging over collections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baseline="0" dirty="0"/>
                        <a:t>WHERE </a:t>
                      </a:r>
                      <a:r>
                        <a:rPr lang="en-US" sz="1200" b="1" baseline="0" dirty="0"/>
                        <a:t>ANY</a:t>
                      </a:r>
                      <a:r>
                        <a:rPr lang="en-US" sz="1200" baseline="0" dirty="0"/>
                        <a:t> c IN children SATISFIES </a:t>
                      </a:r>
                      <a:r>
                        <a:rPr lang="en-US" sz="1200" baseline="0" dirty="0" err="1"/>
                        <a:t>c.age</a:t>
                      </a:r>
                      <a:r>
                        <a:rPr lang="en-US" sz="1200" baseline="0" dirty="0"/>
                        <a:t> &gt; 10 END</a:t>
                      </a:r>
                    </a:p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WHERE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="1" baseline="0" dirty="0"/>
                        <a:t>EVERY</a:t>
                      </a:r>
                      <a:r>
                        <a:rPr lang="en-US" sz="1200" baseline="0" dirty="0"/>
                        <a:t> r IN ratings SATISFIES r &gt; 3 END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795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Mapping with filtering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b="1" dirty="0"/>
                        <a:t>ARRAY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c.name</a:t>
                      </a:r>
                      <a:r>
                        <a:rPr lang="en-US" sz="1200" dirty="0"/>
                        <a:t> FOR c IN children </a:t>
                      </a:r>
                      <a:r>
                        <a:rPr lang="en-US" sz="1200" b="1" dirty="0"/>
                        <a:t>WHEN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c.age</a:t>
                      </a:r>
                      <a:r>
                        <a:rPr lang="en-US" sz="1200" dirty="0"/>
                        <a:t> &gt;</a:t>
                      </a:r>
                      <a:r>
                        <a:rPr lang="en-US" sz="1200" baseline="0" dirty="0"/>
                        <a:t> 10 END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8586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Deep traversal</a:t>
                      </a:r>
                      <a:r>
                        <a:rPr lang="en-US" sz="1400" b="1" baseline="0" dirty="0"/>
                        <a:t>, SET, and UNSET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WHERE</a:t>
                      </a:r>
                      <a:r>
                        <a:rPr lang="en-US" sz="1200" baseline="0" dirty="0"/>
                        <a:t> ANY node </a:t>
                      </a:r>
                      <a:r>
                        <a:rPr lang="en-US" sz="1200" b="1" baseline="0" dirty="0"/>
                        <a:t>WITHIN</a:t>
                      </a:r>
                      <a:r>
                        <a:rPr lang="en-US" sz="1200" baseline="0" dirty="0"/>
                        <a:t> request SATISFIES </a:t>
                      </a:r>
                      <a:r>
                        <a:rPr lang="en-US" sz="1200" baseline="0" dirty="0" err="1"/>
                        <a:t>node.type</a:t>
                      </a:r>
                      <a:r>
                        <a:rPr lang="en-US" sz="1200" baseline="0" dirty="0"/>
                        <a:t> = “xyz” END</a:t>
                      </a:r>
                    </a:p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baseline="0" dirty="0"/>
                        <a:t>UPDATE doc </a:t>
                      </a:r>
                      <a:r>
                        <a:rPr lang="en-US" sz="1200" b="1" baseline="0" dirty="0"/>
                        <a:t>UNSET</a:t>
                      </a:r>
                      <a:r>
                        <a:rPr lang="en-US" sz="1200" baseline="0" dirty="0"/>
                        <a:t> c.field1 FOR c </a:t>
                      </a:r>
                      <a:r>
                        <a:rPr lang="en-US" sz="1200" b="1" baseline="0" dirty="0"/>
                        <a:t>WITHIN</a:t>
                      </a:r>
                      <a:r>
                        <a:rPr lang="en-US" sz="1200" baseline="0" dirty="0"/>
                        <a:t> doc END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3571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Dynamic</a:t>
                      </a:r>
                      <a:r>
                        <a:rPr lang="en-US" sz="1400" b="1" baseline="0" dirty="0"/>
                        <a:t> Construction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SELECT </a:t>
                      </a:r>
                      <a:r>
                        <a:rPr lang="en-US" sz="1200" b="1" dirty="0"/>
                        <a:t>{</a:t>
                      </a:r>
                      <a:r>
                        <a:rPr lang="en-US" sz="1200" b="1" baseline="0" dirty="0"/>
                        <a:t> “a”: expr1, “b”: expr2 } </a:t>
                      </a:r>
                      <a:r>
                        <a:rPr lang="en-US" sz="1200" baseline="0" dirty="0"/>
                        <a:t>AS obj1, name FROM … // Dynamic object</a:t>
                      </a:r>
                    </a:p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SELECT </a:t>
                      </a:r>
                      <a:r>
                        <a:rPr lang="en-US" sz="1200" b="1" dirty="0"/>
                        <a:t>[ a, b ] </a:t>
                      </a:r>
                      <a:r>
                        <a:rPr lang="en-US" sz="1200" dirty="0"/>
                        <a:t>FROM … // Dynamic</a:t>
                      </a:r>
                      <a:r>
                        <a:rPr lang="en-US" sz="1200" baseline="0" dirty="0"/>
                        <a:t> array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203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Nested</a:t>
                      </a:r>
                      <a:r>
                        <a:rPr lang="en-US" sz="1400" b="1" baseline="0" dirty="0"/>
                        <a:t> traversal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SELECT</a:t>
                      </a:r>
                      <a:r>
                        <a:rPr lang="en-US" sz="1200" baseline="0" dirty="0"/>
                        <a:t> </a:t>
                      </a:r>
                      <a:r>
                        <a:rPr lang="en-US" sz="1200" b="1" baseline="0" dirty="0" err="1"/>
                        <a:t>x.y.z</a:t>
                      </a:r>
                      <a:r>
                        <a:rPr lang="en-US" sz="1200" b="1" baseline="0" dirty="0"/>
                        <a:t>, a[0]</a:t>
                      </a:r>
                      <a:r>
                        <a:rPr lang="en-US" sz="1200" baseline="0" dirty="0"/>
                        <a:t> FROM </a:t>
                      </a:r>
                      <a:r>
                        <a:rPr lang="en-US" sz="1200" b="1" baseline="0" dirty="0" err="1"/>
                        <a:t>a.b.c</a:t>
                      </a:r>
                      <a:r>
                        <a:rPr lang="en-US" sz="1200" baseline="0" dirty="0"/>
                        <a:t> … </a:t>
                      </a:r>
                      <a:endParaRPr 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0766">
                <a:tc>
                  <a:txBody>
                    <a:bodyPr/>
                    <a:lstStyle/>
                    <a:p>
                      <a:pPr marL="91440" algn="l"/>
                      <a:r>
                        <a:rPr lang="en-US" sz="1400" b="1" dirty="0"/>
                        <a:t>IS [ NOT</a:t>
                      </a:r>
                      <a:r>
                        <a:rPr lang="en-US" sz="1400" b="1" baseline="0" dirty="0"/>
                        <a:t> ] </a:t>
                      </a:r>
                      <a:r>
                        <a:rPr lang="en-US" sz="1400" b="1" dirty="0"/>
                        <a:t>MISSING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62890" indent="-171450">
                        <a:lnSpc>
                          <a:spcPct val="150000"/>
                        </a:lnSpc>
                        <a:buFont typeface="Arial"/>
                        <a:buChar char="•"/>
                      </a:pPr>
                      <a:r>
                        <a:rPr lang="en-US" sz="1200" dirty="0"/>
                        <a:t>WHERE</a:t>
                      </a:r>
                      <a:r>
                        <a:rPr lang="en-US" sz="1200" baseline="0" dirty="0"/>
                        <a:t> name </a:t>
                      </a:r>
                      <a:r>
                        <a:rPr lang="en-US" sz="1200" b="1" baseline="0" dirty="0"/>
                        <a:t>IS MISSING</a:t>
                      </a:r>
                      <a:endParaRPr 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735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Data Types from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8342" y="791831"/>
            <a:ext cx="7167385" cy="3868192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N1QL supports all JSON data types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Numbers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Strings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Booleans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Null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Arrays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Objects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143000" y="3276600"/>
            <a:ext cx="1752600" cy="1130300"/>
          </a:xfrm>
          <a:prstGeom prst="roundRect">
            <a:avLst/>
          </a:prstGeom>
          <a:noFill/>
          <a:ln w="4762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8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Data Type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059" y="1397000"/>
            <a:ext cx="8523841" cy="349897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/>
              <a:t>Non-JSON data types: </a:t>
            </a:r>
            <a:r>
              <a:rPr lang="en-US" sz="2400" dirty="0"/>
              <a:t>MISSING and Binary</a:t>
            </a:r>
          </a:p>
        </p:txBody>
      </p:sp>
    </p:spTree>
    <p:extLst>
      <p:ext uri="{BB962C8B-B14F-4D97-AF65-F5344CB8AC3E}">
        <p14:creationId xmlns:p14="http://schemas.microsoft.com/office/powerpoint/2010/main" val="33100119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N1QL Data Type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059" y="2235200"/>
            <a:ext cx="8473041" cy="2660778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800" b="1" dirty="0"/>
              <a:t>Data type handling</a:t>
            </a:r>
          </a:p>
        </p:txBody>
      </p:sp>
    </p:spTree>
    <p:extLst>
      <p:ext uri="{BB962C8B-B14F-4D97-AF65-F5344CB8AC3E}">
        <p14:creationId xmlns:p14="http://schemas.microsoft.com/office/powerpoint/2010/main" val="41403206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Modification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689" y="833250"/>
            <a:ext cx="7148250" cy="372192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/>
              <a:t>UPDATE …  SET … WHERE …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DELETE FROM … WHERE …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INSERT INTO …  ( KEY, VALUE )  VALUES …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INSERT INTO … ( KEY …, VALUE … )  SELECT …</a:t>
            </a:r>
          </a:p>
          <a:p>
            <a:pPr>
              <a:lnSpc>
                <a:spcPct val="150000"/>
              </a:lnSpc>
            </a:pPr>
            <a:r>
              <a:rPr lang="en-US" sz="2400" b="1" dirty="0"/>
              <a:t>MERGE INTO … USING … ON …</a:t>
            </a:r>
          </a:p>
          <a:p>
            <a:pPr marL="230188" lvl="2" indent="0">
              <a:lnSpc>
                <a:spcPct val="130000"/>
              </a:lnSpc>
              <a:buNone/>
            </a:pPr>
            <a:r>
              <a:rPr lang="en-US" sz="2400" b="1" dirty="0"/>
              <a:t>WHEN [ NOT ] MATCHED THEN …</a:t>
            </a:r>
          </a:p>
        </p:txBody>
      </p:sp>
    </p:spTree>
    <p:extLst>
      <p:ext uri="{BB962C8B-B14F-4D97-AF65-F5344CB8AC3E}">
        <p14:creationId xmlns:p14="http://schemas.microsoft.com/office/powerpoint/2010/main" val="1143838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Modification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56" y="833250"/>
            <a:ext cx="8945843" cy="3721921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INSERT INTO `ORDERS` (KEY, VALUE)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VALUES (</a:t>
            </a:r>
            <a:r>
              <a:rPr lang="en-US" sz="1800" dirty="0"/>
              <a:t>"</a:t>
            </a:r>
            <a:r>
              <a:rPr lang="en-US" sz="1800" b="1" dirty="0">
                <a:latin typeface="Courier New"/>
                <a:cs typeface="Courier New"/>
              </a:rPr>
              <a:t>1.ABC.X382</a:t>
            </a:r>
            <a:r>
              <a:rPr lang="en-US" sz="1800" dirty="0"/>
              <a:t>"</a:t>
            </a:r>
            <a:r>
              <a:rPr lang="en-US" sz="1800" b="1" dirty="0">
                <a:latin typeface="Courier New"/>
                <a:cs typeface="Courier New"/>
              </a:rPr>
              <a:t>, 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{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O_ID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:482, 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O_D_ID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:3, 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O_W_ID</a:t>
            </a:r>
            <a:r>
              <a:rPr lang="en-US" sz="1800" dirty="0">
                <a:solidFill>
                  <a:schemeClr val="accent2"/>
                </a:solidFill>
              </a:rPr>
              <a:t>"</a:t>
            </a:r>
            <a:r>
              <a:rPr lang="en-US" sz="1800" b="1" dirty="0">
                <a:solidFill>
                  <a:schemeClr val="accent2"/>
                </a:solidFill>
                <a:latin typeface="Courier New"/>
                <a:cs typeface="Courier New"/>
              </a:rPr>
              <a:t>:4}</a:t>
            </a:r>
            <a:r>
              <a:rPr lang="en-US" sz="1800" b="1" dirty="0">
                <a:latin typeface="Courier New"/>
                <a:cs typeface="Courier New"/>
              </a:rPr>
              <a:t>);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UPDATE `ORDERS`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SET O_CARRIER_ID = ”ABC987”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WHERE O_ID = 482 AND O_D_ID = 3 AND O_W_ID = 4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DELETE FROM `NEW_ORDER`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WHERE NO_D_ID = 291 AND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NO_W_ID = 3482 AND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      NO_O_ID = 2483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5537200" y="223650"/>
            <a:ext cx="2890556" cy="584200"/>
          </a:xfrm>
          <a:prstGeom prst="wedgeRoundRectCallout">
            <a:avLst>
              <a:gd name="adj1" fmla="val -55127"/>
              <a:gd name="adj2" fmla="val 110327"/>
              <a:gd name="adj3" fmla="val 16667"/>
            </a:avLst>
          </a:prstGeom>
          <a:solidFill>
            <a:srgbClr val="FFFF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JSON literals can be used in any expression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32660" y="1661161"/>
            <a:ext cx="41529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32660" y="2893061"/>
            <a:ext cx="4152900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086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4776" y="861993"/>
            <a:ext cx="6117362" cy="190660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 dirty="0"/>
              <a:t>CREATE INDEX ON …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DROP INDEX …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EXPLAIN 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927100" y="2781985"/>
            <a:ext cx="7442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https://dzone.com/articles/index-first-and-query-faster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1596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52" y="18292"/>
            <a:ext cx="7998595" cy="537337"/>
          </a:xfrm>
        </p:spPr>
        <p:txBody>
          <a:bodyPr/>
          <a:lstStyle/>
          <a:p>
            <a:r>
              <a:rPr lang="en-US" dirty="0"/>
              <a:t>Index Overview: Secondary Index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962400" y="1639102"/>
            <a:ext cx="6172200" cy="23998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88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CREATE INDEX </a:t>
            </a:r>
            <a:r>
              <a:rPr lang="en-US" sz="1600" dirty="0" err="1">
                <a:latin typeface="Courier New"/>
                <a:cs typeface="Courier New"/>
              </a:rPr>
              <a:t>idx_cust_cardnum</a:t>
            </a:r>
            <a:r>
              <a:rPr lang="en-US" sz="1600" dirty="0">
                <a:latin typeface="Courier New"/>
                <a:cs typeface="Courier New"/>
              </a:rPr>
              <a:t> customer(</a:t>
            </a:r>
            <a:r>
              <a:rPr lang="en-US" sz="1600" dirty="0" err="1">
                <a:latin typeface="Courier New"/>
                <a:cs typeface="Courier New"/>
              </a:rPr>
              <a:t>ccInfo.cardNumber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postalcode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pPr lvl="1"/>
            <a:endParaRPr lang="en-US" sz="1600" dirty="0">
              <a:latin typeface="Courier New"/>
              <a:cs typeface="Courier New"/>
            </a:endParaRPr>
          </a:p>
          <a:p>
            <a:pPr marL="230188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…(</a:t>
            </a:r>
            <a:r>
              <a:rPr lang="en-US" sz="1600" dirty="0" err="1">
                <a:latin typeface="Courier New"/>
                <a:cs typeface="Courier New"/>
              </a:rPr>
              <a:t>ccInfo.cardExpiry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postalCode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  <a:p>
            <a:pPr marL="230188" lvl="1" indent="0">
              <a:buNone/>
            </a:pPr>
            <a:endParaRPr lang="en-US" sz="1600" dirty="0">
              <a:latin typeface="Courier New"/>
              <a:cs typeface="Courier New"/>
            </a:endParaRPr>
          </a:p>
          <a:p>
            <a:pPr marL="230188" lvl="1" indent="0">
              <a:buNone/>
            </a:pPr>
            <a:r>
              <a:rPr lang="en-US" sz="1600" dirty="0">
                <a:latin typeface="Courier New"/>
                <a:cs typeface="Courier New"/>
              </a:rPr>
              <a:t>…(type, state, </a:t>
            </a:r>
            <a:r>
              <a:rPr lang="en-US" sz="1600" dirty="0" err="1">
                <a:latin typeface="Courier New"/>
                <a:cs typeface="Courier New"/>
              </a:rPr>
              <a:t>lastName</a:t>
            </a:r>
            <a:r>
              <a:rPr lang="en-US" sz="1600" dirty="0">
                <a:latin typeface="Courier New"/>
                <a:cs typeface="Courier New"/>
              </a:rPr>
              <a:t>, </a:t>
            </a:r>
            <a:r>
              <a:rPr lang="en-US" sz="1600" dirty="0" err="1">
                <a:latin typeface="Courier New"/>
                <a:cs typeface="Courier New"/>
              </a:rPr>
              <a:t>firstName</a:t>
            </a:r>
            <a:r>
              <a:rPr lang="en-US" sz="1600" dirty="0">
                <a:latin typeface="Courier New"/>
                <a:cs typeface="Courier New"/>
              </a:rPr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8752" y="4064000"/>
            <a:ext cx="8877292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Pct val="110000"/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542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6352" y="1038874"/>
            <a:ext cx="3496048" cy="3231654"/>
          </a:xfrm>
          <a:prstGeom prst="rect">
            <a:avLst/>
          </a:prstGeom>
          <a:solidFill>
            <a:srgbClr val="FFFFFF"/>
          </a:solidFill>
          <a:ln>
            <a:solidFill>
              <a:srgbClr val="1E1C1C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"customer": {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ccInfo</a:t>
            </a:r>
            <a:r>
              <a:rPr lang="en-US" sz="1200" b="1" dirty="0">
                <a:latin typeface="Courier New"/>
                <a:cs typeface="Courier New"/>
              </a:rPr>
              <a:t>": {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"</a:t>
            </a:r>
            <a:r>
              <a:rPr lang="en-US" sz="1200" b="1" dirty="0" err="1">
                <a:latin typeface="Courier New"/>
                <a:cs typeface="Courier New"/>
              </a:rPr>
              <a:t>cardExpiry</a:t>
            </a:r>
            <a:r>
              <a:rPr lang="en-US" sz="1200" b="1" dirty="0">
                <a:latin typeface="Courier New"/>
                <a:cs typeface="Courier New"/>
              </a:rPr>
              <a:t>": "2015-11-11",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"cardNumber”:"1212-232-1234",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  "</a:t>
            </a:r>
            <a:r>
              <a:rPr lang="en-US" sz="1200" b="1" dirty="0" err="1">
                <a:latin typeface="Courier New"/>
                <a:cs typeface="Courier New"/>
              </a:rPr>
              <a:t>cardType</a:t>
            </a:r>
            <a:r>
              <a:rPr lang="en-US" sz="1200" b="1" dirty="0">
                <a:latin typeface="Courier New"/>
                <a:cs typeface="Courier New"/>
              </a:rPr>
              <a:t>": "</a:t>
            </a:r>
            <a:r>
              <a:rPr lang="en-US" sz="1200" b="1" dirty="0" err="1">
                <a:latin typeface="Courier New"/>
                <a:cs typeface="Courier New"/>
              </a:rPr>
              <a:t>americanexpress</a:t>
            </a:r>
            <a:r>
              <a:rPr lang="en-US" sz="1200" b="1" dirty="0">
                <a:latin typeface="Courier New"/>
                <a:cs typeface="Courier New"/>
              </a:rPr>
              <a:t>”</a:t>
            </a:r>
          </a:p>
          <a:p>
            <a:r>
              <a:rPr lang="en-US" sz="1200" b="1" dirty="0">
                <a:latin typeface="Courier New"/>
                <a:cs typeface="Courier New"/>
              </a:rPr>
              <a:t>  },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customerId</a:t>
            </a:r>
            <a:r>
              <a:rPr lang="en-US" sz="1200" b="1" dirty="0">
                <a:latin typeface="Courier New"/>
                <a:cs typeface="Courier New"/>
              </a:rPr>
              <a:t>": "customer534",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dateAdded</a:t>
            </a:r>
            <a:r>
              <a:rPr lang="en-US" sz="1200" b="1" dirty="0">
                <a:latin typeface="Courier New"/>
                <a:cs typeface="Courier New"/>
              </a:rPr>
              <a:t>": "2014-04-06",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"dateLastActive”:"2014-05-02”,   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emailAddress</a:t>
            </a:r>
            <a:r>
              <a:rPr lang="en-US" sz="1200" b="1" dirty="0">
                <a:latin typeface="Courier New"/>
                <a:cs typeface="Courier New"/>
              </a:rPr>
              <a:t>”:”iles@kertz.name",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firstName</a:t>
            </a:r>
            <a:r>
              <a:rPr lang="en-US" sz="1200" b="1" dirty="0">
                <a:latin typeface="Courier New"/>
                <a:cs typeface="Courier New"/>
              </a:rPr>
              <a:t>": "</a:t>
            </a:r>
            <a:r>
              <a:rPr lang="en-US" sz="1200" b="1" dirty="0" err="1">
                <a:latin typeface="Courier New"/>
                <a:cs typeface="Courier New"/>
              </a:rPr>
              <a:t>Mckayla</a:t>
            </a:r>
            <a:r>
              <a:rPr lang="en-US" sz="1200" b="1" dirty="0">
                <a:latin typeface="Courier New"/>
                <a:cs typeface="Courier New"/>
              </a:rPr>
              <a:t>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lastName</a:t>
            </a:r>
            <a:r>
              <a:rPr lang="en-US" sz="1200" b="1" dirty="0">
                <a:latin typeface="Courier New"/>
                <a:cs typeface="Courier New"/>
              </a:rPr>
              <a:t>": "Brown",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phoneNumber</a:t>
            </a:r>
            <a:r>
              <a:rPr lang="en-US" sz="1200" b="1" dirty="0">
                <a:latin typeface="Courier New"/>
                <a:cs typeface="Courier New"/>
              </a:rPr>
              <a:t>": "1-533-290-6403",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</a:t>
            </a:r>
            <a:r>
              <a:rPr lang="en-US" sz="1200" b="1" dirty="0" err="1">
                <a:latin typeface="Courier New"/>
                <a:cs typeface="Courier New"/>
              </a:rPr>
              <a:t>postalCode</a:t>
            </a:r>
            <a:r>
              <a:rPr lang="en-US" sz="1200" b="1" dirty="0">
                <a:latin typeface="Courier New"/>
                <a:cs typeface="Courier New"/>
              </a:rPr>
              <a:t>": "92341",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"state": "VT",</a:t>
            </a:r>
          </a:p>
          <a:p>
            <a:r>
              <a:rPr lang="en-US" sz="1200" b="1" dirty="0">
                <a:latin typeface="Courier New"/>
                <a:cs typeface="Courier New"/>
              </a:rPr>
              <a:t>  "type": "customer"</a:t>
            </a:r>
          </a:p>
          <a:p>
            <a:r>
              <a:rPr lang="en-US" sz="1200" b="1" dirty="0">
                <a:latin typeface="Courier New"/>
                <a:cs typeface="Courier New"/>
              </a:rPr>
              <a:t>}</a:t>
            </a:r>
            <a:endParaRPr lang="en-US" sz="1000" b="1" dirty="0"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352" y="732482"/>
            <a:ext cx="269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urier New"/>
                <a:cs typeface="Courier New"/>
              </a:rPr>
              <a:t>Document key: </a:t>
            </a:r>
            <a:r>
              <a:rPr lang="en-US" sz="1200" b="1" dirty="0">
                <a:solidFill>
                  <a:srgbClr val="0000FF"/>
                </a:solidFill>
                <a:latin typeface="Courier New"/>
                <a:cs typeface="Courier New"/>
              </a:rPr>
              <a:t>“customer534”</a:t>
            </a:r>
          </a:p>
        </p:txBody>
      </p:sp>
    </p:spTree>
    <p:extLst>
      <p:ext uri="{BB962C8B-B14F-4D97-AF65-F5344CB8AC3E}">
        <p14:creationId xmlns:p14="http://schemas.microsoft.com/office/powerpoint/2010/main" val="2596040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510" y="139953"/>
            <a:ext cx="8631284" cy="530915"/>
          </a:xfrm>
          <a:prstGeom prst="rect">
            <a:avLst/>
          </a:prstGeom>
          <a:noFill/>
          <a:effectLst>
            <a:outerShdw blurRad="393700" dir="2700000" algn="tl" rotWithShape="0">
              <a:schemeClr val="bg1"/>
            </a:outerShdw>
          </a:effectLst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sz="30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Find High-Value Customers with Orders &gt; $10000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040605" y="2882504"/>
            <a:ext cx="75033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605721" y="1085195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Query customer objects from database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853004" y="858044"/>
            <a:ext cx="2211626" cy="1508760"/>
          </a:xfrm>
          <a:prstGeom prst="rect">
            <a:avLst/>
          </a:prstGeom>
          <a:noFill/>
        </p:spPr>
        <p:txBody>
          <a:bodyPr wrap="square" lIns="68580" tIns="34290" rIns="68580" bIns="34290" rtlCol="0" anchor="ctr">
            <a:noAutofit/>
          </a:bodyPr>
          <a:lstStyle/>
          <a:p>
            <a:pPr marL="214313" indent="-214313">
              <a:spcAft>
                <a:spcPts val="450"/>
              </a:spcAft>
              <a:buFont typeface="Arial" charset="0"/>
              <a:buChar char="•"/>
            </a:pPr>
            <a:endParaRPr lang="en-US" dirty="0">
              <a:latin typeface="KievitOT Medium" charset="0"/>
              <a:ea typeface="KievitOT Medium" charset="0"/>
              <a:cs typeface="KievitOT Medium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862649" y="1085195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For each customer object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119577" y="1085195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Find all the order objects for the customer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376505" y="1085195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Calculate the total amount for each order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376505" y="2062870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Sum up the grand total amount for all orders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119577" y="2062870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If grand total amount &gt; $10000, Extract customer data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862649" y="2062870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Add customer to the high-value customer list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605721" y="2062870"/>
            <a:ext cx="1034090" cy="607869"/>
          </a:xfrm>
          <a:prstGeom prst="rect">
            <a:avLst/>
          </a:prstGeom>
          <a:solidFill>
            <a:schemeClr val="bg1"/>
          </a:solidFill>
          <a:ln w="19050">
            <a:solidFill>
              <a:srgbClr val="CC2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800" dirty="0">
                <a:solidFill>
                  <a:srgbClr val="CC2A2D"/>
                </a:solidFill>
                <a:latin typeface="KievitOT Medium" charset="0"/>
                <a:ea typeface="KievitOT Medium" charset="0"/>
                <a:cs typeface="KievitOT Medium" charset="0"/>
              </a:rPr>
              <a:t>Sort the high-value customer list</a:t>
            </a:r>
          </a:p>
        </p:txBody>
      </p:sp>
      <p:sp>
        <p:nvSpPr>
          <p:cNvPr id="85" name="Content Placeholder 9"/>
          <p:cNvSpPr txBox="1">
            <a:spLocks/>
          </p:cNvSpPr>
          <p:nvPr/>
        </p:nvSpPr>
        <p:spPr>
          <a:xfrm>
            <a:off x="1605721" y="2974673"/>
            <a:ext cx="7988300" cy="1310723"/>
          </a:xfrm>
          <a:prstGeom prst="rect">
            <a:avLst/>
          </a:prstGeom>
          <a:ln>
            <a:noFill/>
          </a:ln>
        </p:spPr>
        <p:txBody>
          <a:bodyPr lIns="68580" tIns="34290" rIns="68580" bIns="3429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solidFill>
                  <a:srgbClr val="FF0000"/>
                </a:solidFill>
                <a:latin typeface="KievitOT" charset="0"/>
                <a:ea typeface="KievitOT" charset="0"/>
                <a:cs typeface="KievitOT" charset="0"/>
              </a:rPr>
              <a:t>SELECT	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Customers.ID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, 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Customers.Name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, SUM(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OrderLine.Amount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)</a:t>
            </a:r>
          </a:p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solidFill>
                  <a:srgbClr val="FF0000"/>
                </a:solidFill>
                <a:latin typeface="KievitOT" charset="0"/>
                <a:ea typeface="KievitOT" charset="0"/>
                <a:cs typeface="KievitOT" charset="0"/>
              </a:rPr>
              <a:t>FROM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	`Orders` UNNEST 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Orders.LineItems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 </a:t>
            </a:r>
            <a:r>
              <a:rPr lang="en-US" sz="1600" dirty="0">
                <a:solidFill>
                  <a:srgbClr val="1E1C1C"/>
                </a:solidFill>
                <a:latin typeface="KievitOT" charset="0"/>
                <a:ea typeface="KievitOT" charset="0"/>
                <a:cs typeface="KievitOT" charset="0"/>
              </a:rPr>
              <a:t>AS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 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OrderLine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 </a:t>
            </a:r>
          </a:p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	</a:t>
            </a:r>
            <a:r>
              <a:rPr lang="en-US" sz="1600" dirty="0">
                <a:solidFill>
                  <a:srgbClr val="1E1C1C"/>
                </a:solidFill>
                <a:latin typeface="KievitOT" charset="0"/>
                <a:ea typeface="KievitOT" charset="0"/>
                <a:cs typeface="KievitOT" charset="0"/>
              </a:rPr>
              <a:t>JOIN `Customers` ON KEYS 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Orders.CustID</a:t>
            </a:r>
            <a:endParaRPr lang="en-US" sz="1600" dirty="0">
              <a:latin typeface="KievitOT" charset="0"/>
              <a:ea typeface="KievitOT" charset="0"/>
              <a:cs typeface="KievitOT" charset="0"/>
            </a:endParaRPr>
          </a:p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solidFill>
                  <a:srgbClr val="FF0000"/>
                </a:solidFill>
                <a:latin typeface="KievitOT" charset="0"/>
                <a:ea typeface="KievitOT" charset="0"/>
                <a:cs typeface="KievitOT" charset="0"/>
              </a:rPr>
              <a:t>GROUP BY   	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Customers.ID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, 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Customers.Name</a:t>
            </a:r>
            <a:endParaRPr lang="en-US" sz="1600" dirty="0">
              <a:latin typeface="KievitOT" charset="0"/>
              <a:ea typeface="KievitOT" charset="0"/>
              <a:cs typeface="KievitOT" charset="0"/>
            </a:endParaRPr>
          </a:p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solidFill>
                  <a:srgbClr val="FF0000"/>
                </a:solidFill>
                <a:latin typeface="KievitOT" charset="0"/>
                <a:ea typeface="KievitOT" charset="0"/>
                <a:cs typeface="KievitOT" charset="0"/>
              </a:rPr>
              <a:t>HAVING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 	SUM(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OrderLine.Amount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) &gt; 10000</a:t>
            </a:r>
          </a:p>
          <a:p>
            <a:pPr marL="0" indent="0">
              <a:buNone/>
              <a:tabLst>
                <a:tab pos="901304" algn="l"/>
              </a:tabLst>
            </a:pPr>
            <a:r>
              <a:rPr lang="en-US" sz="1600" dirty="0">
                <a:solidFill>
                  <a:srgbClr val="FF0000"/>
                </a:solidFill>
                <a:latin typeface="KievitOT" charset="0"/>
                <a:ea typeface="KievitOT" charset="0"/>
                <a:cs typeface="KievitOT" charset="0"/>
              </a:rPr>
              <a:t>ORDER BY 	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SUM(</a:t>
            </a:r>
            <a:r>
              <a:rPr lang="en-US" sz="1600" dirty="0" err="1">
                <a:latin typeface="KievitOT" charset="0"/>
                <a:ea typeface="KievitOT" charset="0"/>
                <a:cs typeface="KievitOT" charset="0"/>
              </a:rPr>
              <a:t>OrderLine.Amount</a:t>
            </a:r>
            <a:r>
              <a:rPr lang="en-US" sz="1600" dirty="0">
                <a:latin typeface="KievitOT" charset="0"/>
                <a:ea typeface="KievitOT" charset="0"/>
                <a:cs typeface="KievitOT" charset="0"/>
              </a:rPr>
              <a:t>) DESC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639810" y="1389129"/>
            <a:ext cx="222839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891422" y="1389129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148350" y="1389129"/>
            <a:ext cx="238451" cy="0"/>
          </a:xfrm>
          <a:prstGeom prst="straightConnector1">
            <a:avLst/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2639810" y="2366804"/>
            <a:ext cx="222839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3896738" y="2366804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5153666" y="2366804"/>
            <a:ext cx="233172" cy="0"/>
          </a:xfrm>
          <a:prstGeom prst="straightConnector1">
            <a:avLst/>
          </a:prstGeom>
          <a:ln w="15875">
            <a:solidFill>
              <a:srgbClr val="CC2A2D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76" idx="3"/>
            <a:endCxn id="77" idx="3"/>
          </p:cNvCxnSpPr>
          <p:nvPr/>
        </p:nvCxnSpPr>
        <p:spPr>
          <a:xfrm>
            <a:off x="6410594" y="1389130"/>
            <a:ext cx="9525" cy="977675"/>
          </a:xfrm>
          <a:prstGeom prst="bentConnector3">
            <a:avLst>
              <a:gd name="adj1" fmla="val 1800000"/>
            </a:avLst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82" idx="0"/>
            <a:endCxn id="72" idx="2"/>
          </p:cNvCxnSpPr>
          <p:nvPr/>
        </p:nvCxnSpPr>
        <p:spPr>
          <a:xfrm rot="5400000" flipH="1" flipV="1">
            <a:off x="3194791" y="1877967"/>
            <a:ext cx="369806" cy="9525"/>
          </a:xfrm>
          <a:prstGeom prst="bentConnector3">
            <a:avLst>
              <a:gd name="adj1" fmla="val -1122"/>
            </a:avLst>
          </a:prstGeom>
          <a:ln w="15875">
            <a:solidFill>
              <a:srgbClr val="CC2A2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55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 and </a:t>
            </a:r>
            <a:r>
              <a:rPr lang="en-US" dirty="0" err="1"/>
              <a:t>CouchDB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011680"/>
            <a:ext cx="8007739" cy="206859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ts val="0"/>
              </a:spcBef>
              <a:buClr>
                <a:schemeClr val="accent1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613" indent="-227013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5613" indent="-228600" algn="l" defTabSz="457200" rtl="0" eaLnBrk="1" latinLnBrk="0" hangingPunct="1">
              <a:spcBef>
                <a:spcPts val="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55613" indent="-228600" algn="l" defTabSz="457200" rtl="0" eaLnBrk="1" latinLnBrk="0" hangingPunct="1">
              <a:spcBef>
                <a:spcPts val="200"/>
              </a:spcBef>
              <a:buClr>
                <a:srgbClr val="262626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u="sng" dirty="0" err="1"/>
              <a:t>Couch</a:t>
            </a:r>
            <a:r>
              <a:rPr lang="en-US" dirty="0" err="1"/>
              <a:t>base</a:t>
            </a:r>
            <a:r>
              <a:rPr lang="en-US" dirty="0"/>
              <a:t> is to </a:t>
            </a:r>
            <a:r>
              <a:rPr lang="en-US" u="sng" dirty="0" err="1"/>
              <a:t>Couch</a:t>
            </a:r>
            <a:r>
              <a:rPr lang="en-US" dirty="0" err="1"/>
              <a:t>DB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as</a:t>
            </a:r>
          </a:p>
          <a:p>
            <a:pPr marL="0" indent="0" algn="ctr">
              <a:buNone/>
            </a:pPr>
            <a:r>
              <a:rPr lang="en-US" dirty="0"/>
              <a:t>My</a:t>
            </a:r>
            <a:r>
              <a:rPr lang="en-US" u="sng" dirty="0"/>
              <a:t>SQL</a:t>
            </a:r>
            <a:r>
              <a:rPr lang="en-US" dirty="0"/>
              <a:t> is to </a:t>
            </a:r>
            <a:r>
              <a:rPr lang="en-US" u="sng" dirty="0"/>
              <a:t>SQL</a:t>
            </a:r>
            <a:r>
              <a:rPr lang="en-US" dirty="0"/>
              <a:t> Server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06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SQL &amp; N1QL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372404"/>
              </p:ext>
            </p:extLst>
          </p:nvPr>
        </p:nvGraphicFramePr>
        <p:xfrm>
          <a:off x="-1" y="661601"/>
          <a:ext cx="9055101" cy="434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1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1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535">
                <a:tc>
                  <a:txBody>
                    <a:bodyPr/>
                    <a:lstStyle/>
                    <a:p>
                      <a:r>
                        <a:rPr lang="en-US" sz="1600" dirty="0"/>
                        <a:t>Query Features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SQL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N1QL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6364">
                <a:tc>
                  <a:txBody>
                    <a:bodyPr/>
                    <a:lstStyle/>
                    <a:p>
                      <a:r>
                        <a:rPr lang="en-US" sz="1600" b="1" dirty="0"/>
                        <a:t>Statements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dirty="0"/>
                        <a:t>SELECT, INSERT, UPDATE, DELETE, MERGE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SELECT, INSERT, UPDATE, DELETE, MERGE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r>
                        <a:rPr lang="en-US" sz="1600" b="1" dirty="0"/>
                        <a:t>Query</a:t>
                      </a:r>
                      <a:r>
                        <a:rPr lang="en-US" sz="1600" b="1" baseline="0" dirty="0"/>
                        <a:t> Operations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dirty="0"/>
                        <a:t>Select,</a:t>
                      </a:r>
                      <a:r>
                        <a:rPr lang="en-US" sz="1600" baseline="0" dirty="0"/>
                        <a:t> Join, Project, </a:t>
                      </a:r>
                      <a:r>
                        <a:rPr lang="en-US" sz="1600" baseline="0" dirty="0" err="1"/>
                        <a:t>Subqueries</a:t>
                      </a:r>
                      <a:endParaRPr lang="en-US" sz="1600" baseline="0" dirty="0"/>
                    </a:p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Strict Schema  </a:t>
                      </a:r>
                    </a:p>
                    <a:p>
                      <a:pPr marL="285750" indent="-285750"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Strict Type checking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1E1C1C"/>
                          </a:solidFill>
                        </a:rPr>
                        <a:t>Select, Join, Project, </a:t>
                      </a:r>
                      <a:r>
                        <a:rPr lang="en-US" sz="1600" baseline="0" dirty="0" err="1">
                          <a:solidFill>
                            <a:srgbClr val="1E1C1C"/>
                          </a:solidFill>
                        </a:rPr>
                        <a:t>Subqueries</a:t>
                      </a:r>
                      <a:endParaRPr lang="en-US" sz="1600" baseline="0" dirty="0">
                        <a:solidFill>
                          <a:srgbClr val="1E1C1C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1E1C1C"/>
                          </a:solidFill>
                        </a:rPr>
                        <a:t>Nest &amp; </a:t>
                      </a:r>
                      <a:r>
                        <a:rPr lang="en-US" sz="1600" baseline="0" dirty="0" err="1">
                          <a:solidFill>
                            <a:srgbClr val="1E1C1C"/>
                          </a:solidFill>
                        </a:rPr>
                        <a:t>Unnest</a:t>
                      </a:r>
                      <a:endParaRPr lang="en-US" sz="1600" baseline="0" dirty="0">
                        <a:solidFill>
                          <a:srgbClr val="1E1C1C"/>
                        </a:solidFill>
                      </a:endParaRP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1E1C1C"/>
                          </a:solidFill>
                        </a:rPr>
                        <a:t>Look Ma! No Type Mismatch Errors!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>
                          <a:solidFill>
                            <a:srgbClr val="1E1C1C"/>
                          </a:solidFill>
                        </a:rPr>
                        <a:t>JSON keys act as columns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254">
                <a:tc>
                  <a:txBody>
                    <a:bodyPr/>
                    <a:lstStyle/>
                    <a:p>
                      <a:r>
                        <a:rPr lang="en-US" sz="1600" b="1" dirty="0"/>
                        <a:t>Schema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charset="2"/>
                        <a:buChar char="§"/>
                      </a:pPr>
                      <a:r>
                        <a:rPr lang="en-US" sz="1600" dirty="0"/>
                        <a:t>Predetermined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Fully addressable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 JSON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ü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Flexible document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</a:rPr>
                        <a:t> structure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3880">
                <a:tc>
                  <a:txBody>
                    <a:bodyPr/>
                    <a:lstStyle/>
                    <a:p>
                      <a:r>
                        <a:rPr lang="en-US" sz="1600" b="1" dirty="0"/>
                        <a:t>Data Types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SQL Data types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Conversion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JSON Data types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Conversion Functions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7569">
                <a:tc>
                  <a:txBody>
                    <a:bodyPr/>
                    <a:lstStyle/>
                    <a:p>
                      <a:r>
                        <a:rPr lang="en-US" sz="1600" b="1" dirty="0"/>
                        <a:t>Query Processing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endParaRPr lang="en-US" sz="1600" baseline="0" dirty="0"/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INPUT: Sets of Tuples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r>
                        <a:rPr lang="en-US" sz="1600" baseline="0" dirty="0"/>
                        <a:t>OUPUT: Set of Tuples</a:t>
                      </a:r>
                    </a:p>
                    <a:p>
                      <a:pPr marL="285750" indent="-285750">
                        <a:lnSpc>
                          <a:spcPct val="100000"/>
                        </a:lnSpc>
                        <a:buFont typeface="Wingdings" charset="2"/>
                        <a:buChar char="§"/>
                      </a:pPr>
                      <a:endParaRPr lang="en-US" sz="16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INPUT: Sets of JSON</a:t>
                      </a:r>
                    </a:p>
                    <a:p>
                      <a:pPr marL="342900" marR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charset="2"/>
                        <a:buChar char="§"/>
                        <a:tabLst/>
                        <a:defRPr/>
                      </a:pPr>
                      <a:r>
                        <a:rPr lang="en-US" sz="1600" baseline="0" dirty="0"/>
                        <a:t>OUTPUT: Set of JSON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77638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for JSON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87" y="1172367"/>
            <a:ext cx="3243928" cy="790727"/>
          </a:xfrm>
          <a:prstGeom prst="rect">
            <a:avLst/>
          </a:prstGeom>
        </p:spPr>
      </p:pic>
      <p:pic>
        <p:nvPicPr>
          <p:cNvPr id="4098" name="Picture 2" descr="https://www.drupal.org/files/project-images/couchbasecicularlogoformarket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7229"/>
            <a:ext cx="5152571" cy="187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78224" y="1183855"/>
            <a:ext cx="1782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C1C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SQL++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1880" y="2895333"/>
            <a:ext cx="1540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1E1C1C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N1QL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04948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1E1C1C"/>
                </a:solidFill>
                <a:effectLst/>
                <a:uLnTx/>
                <a:uFillTx/>
                <a:latin typeface="Corbel"/>
                <a:ea typeface="+mn-ea"/>
                <a:cs typeface="+mn-cs"/>
                <a:hlinkClick r:id="rId5"/>
              </a:rPr>
              <a:t>http://tinyurl.com/UCSDsql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C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1E1C1C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976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10-05 at 9.05.2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8"/>
          <a:stretch/>
        </p:blipFill>
        <p:spPr>
          <a:xfrm>
            <a:off x="838200" y="1130300"/>
            <a:ext cx="7454900" cy="1066800"/>
          </a:xfrm>
          <a:prstGeom prst="rect">
            <a:avLst/>
          </a:prstGeom>
        </p:spPr>
      </p:pic>
      <p:pic>
        <p:nvPicPr>
          <p:cNvPr id="6" name="Picture 5" descr="Screen Shot 2015-10-05 at 9.05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7100"/>
            <a:ext cx="7454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72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57" y="0"/>
            <a:ext cx="7998595" cy="537337"/>
          </a:xfrm>
        </p:spPr>
        <p:txBody>
          <a:bodyPr/>
          <a:lstStyle/>
          <a:p>
            <a:r>
              <a:rPr lang="en-US" dirty="0"/>
              <a:t>Industry is Choosing SQL to Query JSON</a:t>
            </a:r>
          </a:p>
        </p:txBody>
      </p:sp>
      <p:pic>
        <p:nvPicPr>
          <p:cNvPr id="3074" name="Picture 2" descr="File:IBM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21" y="1037019"/>
            <a:ext cx="1505585" cy="60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Oracle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483" y="1534216"/>
            <a:ext cx="3183573" cy="45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3.bp.blogspot.com/-xiBNHcpxjWE/TndsywouDGI/AAAAAAAAAoY/X3SPSn0bhcE/s1600/postgresql_logo-555p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636" y="1534216"/>
            <a:ext cx="1468319" cy="16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208" y="2375761"/>
            <a:ext cx="1966664" cy="101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azure.microsoft.com/svghandler/documentdb/?width=600&amp;height=3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514" y="3482420"/>
            <a:ext cx="2249036" cy="11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3190" y="3787062"/>
            <a:ext cx="2190750" cy="581025"/>
          </a:xfrm>
          <a:prstGeom prst="rect">
            <a:avLst/>
          </a:prstGeom>
        </p:spPr>
      </p:pic>
      <p:pic>
        <p:nvPicPr>
          <p:cNvPr id="1026" name="Picture 2" descr="http://www.matt-thornton.net/wordpress/wp-content/uploads/backup-sql-server-re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79" y="2055626"/>
            <a:ext cx="1665793" cy="134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cloud.google.com/_static/1a0830f51c/images/cloud/icons/favicons/apple-ico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59" y="3750738"/>
            <a:ext cx="1234697" cy="123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8982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DocumentDb</a:t>
            </a:r>
            <a:r>
              <a:rPr lang="en-US" dirty="0"/>
              <a:t>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6600"/>
            <a:ext cx="8007739" cy="48655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https://www.documentdb.com/sql/demo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3" y="1324287"/>
            <a:ext cx="9068747" cy="30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5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in SQL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65" y="2505004"/>
            <a:ext cx="5191850" cy="191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1" y="862813"/>
            <a:ext cx="4251687" cy="10601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793174" y="1733797"/>
            <a:ext cx="1436914" cy="771207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168239" y="3146961"/>
            <a:ext cx="688769" cy="807522"/>
          </a:xfrm>
          <a:prstGeom prst="straightConnector1">
            <a:avLst/>
          </a:prstGeom>
          <a:ln w="57150" cmpd="sng">
            <a:solidFill>
              <a:schemeClr val="accent2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8092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 Analytics (CBAS) and SQL++</a:t>
            </a:r>
          </a:p>
        </p:txBody>
      </p:sp>
      <p:pic>
        <p:nvPicPr>
          <p:cNvPr id="2050" name="Picture 2" descr="http://images.cbauthx.com/server/4.5/20170214-182953/workbench-resul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473" y="694845"/>
            <a:ext cx="7160771" cy="4031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33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.NET APIs</a:t>
            </a:r>
          </a:p>
        </p:txBody>
      </p:sp>
    </p:spTree>
    <p:extLst>
      <p:ext uri="{BB962C8B-B14F-4D97-AF65-F5344CB8AC3E}">
        <p14:creationId xmlns:p14="http://schemas.microsoft.com/office/powerpoint/2010/main" val="957773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APIs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" y="1955800"/>
            <a:ext cx="8737600" cy="2476500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800" b="1" dirty="0"/>
              <a:t>Standard ODBC driver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64985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812046"/>
            <a:ext cx="3836983" cy="409015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98157" y="98134"/>
            <a:ext cx="7998595" cy="537337"/>
          </a:xfrm>
        </p:spPr>
        <p:txBody>
          <a:bodyPr/>
          <a:lstStyle/>
          <a:p>
            <a:r>
              <a:rPr lang="en-US" dirty="0"/>
              <a:t>ODBC Driver</a:t>
            </a:r>
          </a:p>
        </p:txBody>
      </p:sp>
    </p:spTree>
    <p:extLst>
      <p:ext uri="{BB962C8B-B14F-4D97-AF65-F5344CB8AC3E}">
        <p14:creationId xmlns:p14="http://schemas.microsoft.com/office/powerpoint/2010/main" val="1614248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25974"/>
            <a:ext cx="7772400" cy="2338001"/>
          </a:xfrm>
        </p:spPr>
        <p:txBody>
          <a:bodyPr/>
          <a:lstStyle/>
          <a:p>
            <a:r>
              <a:rPr lang="en-US" sz="3600" dirty="0"/>
              <a:t>Querying NoSQL with SQL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HAVING Your JSON Cake and </a:t>
            </a:r>
            <a:r>
              <a:rPr lang="en-US" sz="3600" dirty="0" err="1"/>
              <a:t>SELECTing</a:t>
            </a:r>
            <a:r>
              <a:rPr lang="en-US" sz="3600" dirty="0"/>
              <a:t> it too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60951"/>
            <a:ext cx="6400800" cy="1152144"/>
          </a:xfrm>
        </p:spPr>
        <p:txBody>
          <a:bodyPr/>
          <a:lstStyle/>
          <a:p>
            <a:r>
              <a:rPr lang="en-US" dirty="0"/>
              <a:t>Matthew D. Groves, @</a:t>
            </a:r>
            <a:r>
              <a:rPr lang="en-US" dirty="0" err="1"/>
              <a:t>mgroves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563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8157" y="47334"/>
            <a:ext cx="7998595" cy="537337"/>
          </a:xfrm>
        </p:spPr>
        <p:txBody>
          <a:bodyPr/>
          <a:lstStyle/>
          <a:p>
            <a:r>
              <a:rPr lang="en-US" dirty="0"/>
              <a:t>Conversion between ANSI SQL and N1QL/JSON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06628" y="1275234"/>
            <a:ext cx="3610372" cy="3334866"/>
          </a:xfrm>
          <a:prstGeom prst="rect">
            <a:avLst/>
          </a:prstGeom>
        </p:spPr>
        <p:txBody>
          <a:bodyPr lIns="57118" tIns="28559" rIns="57118" bIns="28559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+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+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+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4"/>
              </a:buClr>
              <a:buFont typeface="Lucida Grande"/>
              <a:buChar char="+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1800" b="1" dirty="0">
                <a:latin typeface="+mj-lt"/>
                <a:cs typeface="Gill Sans"/>
              </a:rPr>
              <a:t>Simba </a:t>
            </a:r>
            <a:r>
              <a:rPr lang="en-US" sz="1800" b="1" dirty="0" err="1">
                <a:latin typeface="+mj-lt"/>
                <a:cs typeface="Gill Sans"/>
              </a:rPr>
              <a:t>Couchbase</a:t>
            </a:r>
            <a:r>
              <a:rPr lang="en-US" sz="1800" b="1" dirty="0">
                <a:latin typeface="+mj-lt"/>
                <a:cs typeface="Gill Sans"/>
              </a:rPr>
              <a:t> ODBC Driver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Allows users to infer or define schemas on schema-less JSON data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Converts JSON data to relational data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Based on ODBC Standard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Full 64-bit and 32-bit support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Full SQL &amp; N1QL support</a:t>
            </a:r>
          </a:p>
          <a:p>
            <a:pPr>
              <a:buFont typeface="Wingdings" charset="2"/>
              <a:buChar char=""/>
              <a:defRPr/>
            </a:pPr>
            <a:r>
              <a:rPr lang="en-US" sz="1600" dirty="0">
                <a:latin typeface="+mj-lt"/>
                <a:cs typeface="Gill Sans Light"/>
              </a:rPr>
              <a:t>Comprehensive </a:t>
            </a:r>
            <a:r>
              <a:rPr lang="en-US" sz="1600" dirty="0" err="1">
                <a:latin typeface="+mj-lt"/>
                <a:cs typeface="Gill Sans Light"/>
              </a:rPr>
              <a:t>unicode</a:t>
            </a:r>
            <a:r>
              <a:rPr lang="en-US" sz="1600" dirty="0">
                <a:latin typeface="+mj-lt"/>
                <a:cs typeface="Gill Sans Light"/>
              </a:rPr>
              <a:t> support</a:t>
            </a:r>
          </a:p>
          <a:p>
            <a:pPr>
              <a:buFont typeface="Wingdings" charset="2"/>
              <a:buChar char=""/>
              <a:defRPr/>
            </a:pPr>
            <a:endParaRPr lang="en-US" sz="1600" dirty="0">
              <a:latin typeface="Gill Sans Light"/>
              <a:cs typeface="Gill Sans Light"/>
            </a:endParaRPr>
          </a:p>
          <a:p>
            <a:pPr>
              <a:buFont typeface="Wingdings" charset="2"/>
              <a:buChar char=""/>
              <a:defRPr/>
            </a:pPr>
            <a:endParaRPr lang="en-US" sz="1600" dirty="0">
              <a:latin typeface="Gill Sans Light"/>
              <a:cs typeface="Gill Sans Light"/>
            </a:endParaRPr>
          </a:p>
          <a:p>
            <a:pPr>
              <a:buFont typeface="Wingdings" charset="2"/>
              <a:buChar char=""/>
              <a:defRPr/>
            </a:pPr>
            <a:endParaRPr lang="en-US" sz="1600" dirty="0"/>
          </a:p>
          <a:p>
            <a:pPr>
              <a:buFont typeface="Wingdings" charset="2"/>
              <a:buChar char=""/>
              <a:defRPr/>
            </a:pPr>
            <a:endParaRPr lang="en-US" sz="1600" dirty="0"/>
          </a:p>
          <a:p>
            <a:pPr>
              <a:buFont typeface="Wingdings" charset="2"/>
              <a:buChar char=""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1600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61876" y="1083995"/>
            <a:ext cx="4856647" cy="3635214"/>
            <a:chOff x="2717802" y="1203322"/>
            <a:chExt cx="4329279" cy="3192120"/>
          </a:xfrm>
        </p:grpSpPr>
        <p:sp>
          <p:nvSpPr>
            <p:cNvPr id="7" name="Rectangle 6"/>
            <p:cNvSpPr/>
            <p:nvPr/>
          </p:nvSpPr>
          <p:spPr>
            <a:xfrm>
              <a:off x="3107734" y="1534384"/>
              <a:ext cx="3496041" cy="286105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000"/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 bwMode="auto">
            <a:xfrm>
              <a:off x="3894677" y="1203322"/>
              <a:ext cx="1887478" cy="38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3600">
                  <a:solidFill>
                    <a:schemeClr val="tx1"/>
                  </a:solidFill>
                  <a:latin typeface="Arial Black" charset="0"/>
                  <a:ea typeface="ＭＳ Ｐゴシック" charset="0"/>
                  <a:cs typeface="ＭＳ Ｐゴシック" charset="0"/>
                </a:defRPr>
              </a:lvl1pPr>
              <a:lvl2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16668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1240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25812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0384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 dirty="0"/>
                <a:t>ODBC Driver</a:t>
              </a:r>
            </a:p>
          </p:txBody>
        </p:sp>
        <p:sp>
          <p:nvSpPr>
            <p:cNvPr id="9" name="Pentagon 8"/>
            <p:cNvSpPr/>
            <p:nvPr/>
          </p:nvSpPr>
          <p:spPr>
            <a:xfrm>
              <a:off x="2717802" y="2654619"/>
              <a:ext cx="4329279" cy="561950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 rot="16200000">
              <a:off x="3061338" y="2696432"/>
              <a:ext cx="2487239" cy="558952"/>
            </a:xfrm>
            <a:prstGeom prst="roundRect">
              <a:avLst>
                <a:gd name="adj" fmla="val 1021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ODBC Interface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 rot="16200000">
              <a:off x="3773000" y="2692767"/>
              <a:ext cx="2487239" cy="558952"/>
            </a:xfrm>
            <a:prstGeom prst="roundRect">
              <a:avLst>
                <a:gd name="adj" fmla="val 102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Driver Implementation</a:t>
              </a:r>
            </a:p>
          </p:txBody>
        </p:sp>
        <p:sp>
          <p:nvSpPr>
            <p:cNvPr id="12" name="Title 1"/>
            <p:cNvSpPr txBox="1">
              <a:spLocks/>
            </p:cNvSpPr>
            <p:nvPr/>
          </p:nvSpPr>
          <p:spPr bwMode="auto">
            <a:xfrm>
              <a:off x="3107292" y="3249663"/>
              <a:ext cx="973655" cy="38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3600">
                  <a:solidFill>
                    <a:schemeClr val="tx1"/>
                  </a:solidFill>
                  <a:latin typeface="Arial Black" charset="0"/>
                  <a:ea typeface="ＭＳ Ｐゴシック" charset="0"/>
                  <a:cs typeface="ＭＳ Ｐゴシック" charset="0"/>
                </a:defRPr>
              </a:lvl1pPr>
              <a:lvl2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16668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1240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25812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0384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latin typeface="Gill Sans Light" charset="0"/>
                  <a:cs typeface="Gill Sans Light" charset="0"/>
                </a:rPr>
                <a:t>SQL-92</a:t>
              </a:r>
            </a:p>
          </p:txBody>
        </p:sp>
        <p:sp>
          <p:nvSpPr>
            <p:cNvPr id="13" name="Title 1"/>
            <p:cNvSpPr txBox="1">
              <a:spLocks/>
            </p:cNvSpPr>
            <p:nvPr/>
          </p:nvSpPr>
          <p:spPr bwMode="auto">
            <a:xfrm>
              <a:off x="5527172" y="3301105"/>
              <a:ext cx="1382866" cy="809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defTabSz="457200">
                <a:defRPr sz="3600">
                  <a:solidFill>
                    <a:schemeClr val="tx1"/>
                  </a:solidFill>
                  <a:latin typeface="Arial Black" charset="0"/>
                  <a:ea typeface="ＭＳ Ｐゴシック" charset="0"/>
                  <a:cs typeface="ＭＳ Ｐゴシック" charset="0"/>
                </a:defRPr>
              </a:lvl1pPr>
              <a:lvl2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defTabSz="4572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defTabSz="457200"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16668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1240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25812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038475" indent="619125" defTabSz="457200" eaLnBrk="0" fontAlgn="base" hangingPunct="0">
                <a:lnSpc>
                  <a:spcPct val="90000"/>
                </a:lnSpc>
                <a:spcBef>
                  <a:spcPts val="600"/>
                </a:spcBef>
                <a:spcAft>
                  <a:spcPct val="0"/>
                </a:spcAft>
                <a:buSzPct val="90000"/>
                <a:buFont typeface="Arial" charset="0"/>
                <a:defRPr sz="20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100">
                  <a:latin typeface="Gill Sans Light" charset="0"/>
                  <a:cs typeface="Gill Sans Light" charset="0"/>
                </a:rPr>
                <a:t>N1QL</a:t>
              </a:r>
            </a:p>
          </p:txBody>
        </p:sp>
        <p:pic>
          <p:nvPicPr>
            <p:cNvPr id="14" name="Picture 14" descr="20060117-simb0117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2998" y="1836340"/>
              <a:ext cx="1094240" cy="355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43307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457200" y="77771"/>
            <a:ext cx="8229600" cy="414514"/>
          </a:xfrm>
        </p:spPr>
        <p:txBody>
          <a:bodyPr>
            <a:normAutofit/>
          </a:bodyPr>
          <a:lstStyle/>
          <a:p>
            <a:r>
              <a:rPr lang="en-CA" dirty="0"/>
              <a:t>ODBC: Connecting and Executing Queries</a:t>
            </a:r>
          </a:p>
        </p:txBody>
      </p:sp>
      <p:sp>
        <p:nvSpPr>
          <p:cNvPr id="2" name="Rectangle 1"/>
          <p:cNvSpPr/>
          <p:nvPr/>
        </p:nvSpPr>
        <p:spPr>
          <a:xfrm>
            <a:off x="647700" y="915338"/>
            <a:ext cx="80391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OdbcConnection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"DSN=Simba </a:t>
            </a:r>
            <a:r>
              <a:rPr lang="en-US" sz="16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Couchbase</a:t>
            </a:r>
            <a:r>
              <a:rPr lang="en-US" sz="16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ODBC DSN"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dbConnection.Open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dbConnection.CreateCommand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dbCommand.CommandText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@"SELECT route.*</a:t>
            </a:r>
          </a:p>
          <a:p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FROM 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cbdefault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1600" dirty="0">
                <a:solidFill>
                  <a:srgbClr val="FF00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travel-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sample</a:t>
            </a:r>
            <a:r>
              <a:rPr lang="en-US" sz="1600" dirty="0" err="1">
                <a:solidFill>
                  <a:srgbClr val="FF007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""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.route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route</a:t>
            </a:r>
          </a:p>
          <a:p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WHERE(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route.destinationairport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'MIA')</a:t>
            </a:r>
          </a:p>
          <a:p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AND(</a:t>
            </a:r>
            <a:r>
              <a:rPr lang="en-US" sz="1600" dirty="0" err="1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route.sourceairport</a:t>
            </a:r>
            <a:r>
              <a:rPr lang="en-US" sz="1600" dirty="0">
                <a:solidFill>
                  <a:srgbClr val="8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'SFO')"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result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dbCommand.ExecuteReader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while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result.Read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Console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.WriteLine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(result[0].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dbConnection.Close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dbConnection.Dispose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46451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4294967295"/>
          </p:nvPr>
        </p:nvSpPr>
        <p:spPr>
          <a:xfrm>
            <a:off x="127000" y="771550"/>
            <a:ext cx="9017000" cy="3744415"/>
          </a:xfrm>
        </p:spPr>
        <p:txBody>
          <a:bodyPr/>
          <a:lstStyle/>
          <a:p>
            <a:pPr marL="122437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CA" sz="1800" b="1" dirty="0">
                <a:solidFill>
                  <a:srgbClr val="BE152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CA" sz="100" dirty="0"/>
          </a:p>
          <a:p>
            <a:pPr marL="0" indent="0">
              <a:buNone/>
            </a:pPr>
            <a:r>
              <a:rPr lang="en-US" sz="18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dbConnection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1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OdbcConnection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"DSN=Simba </a:t>
            </a:r>
            <a:r>
              <a:rPr lang="en-US" sz="1800" dirty="0" err="1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Couchbase</a:t>
            </a:r>
            <a:r>
              <a:rPr lang="en-US" sz="18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ODBC DSN;UseN1QLMode=1"</a:t>
            </a:r>
            <a:r>
              <a:rPr lang="en-US" sz="1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pPr marL="122437" indent="0">
              <a:lnSpc>
                <a:spcPct val="150000"/>
              </a:lnSpc>
              <a:spcBef>
                <a:spcPts val="0"/>
              </a:spcBef>
              <a:buNone/>
            </a:pPr>
            <a:endParaRPr lang="en-CA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2"/>
          <p:cNvSpPr>
            <a:spLocks noGrp="1"/>
          </p:cNvSpPr>
          <p:nvPr>
            <p:ph type="ctrTitle"/>
          </p:nvPr>
        </p:nvSpPr>
        <p:spPr>
          <a:xfrm>
            <a:off x="457200" y="170728"/>
            <a:ext cx="8229600" cy="414514"/>
          </a:xfrm>
        </p:spPr>
        <p:txBody>
          <a:bodyPr>
            <a:noAutofit/>
          </a:bodyPr>
          <a:lstStyle/>
          <a:p>
            <a:r>
              <a:rPr lang="en-CA" sz="2800" dirty="0">
                <a:solidFill>
                  <a:srgbClr val="BE1523"/>
                </a:solidFill>
              </a:rPr>
              <a:t>ODBC: Executing in N1QL Mode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845300" y="1816100"/>
            <a:ext cx="1600200" cy="0"/>
          </a:xfrm>
          <a:prstGeom prst="line">
            <a:avLst/>
          </a:prstGeom>
          <a:ln w="38100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10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 .NET SDK</a:t>
            </a:r>
          </a:p>
        </p:txBody>
      </p:sp>
      <p:sp>
        <p:nvSpPr>
          <p:cNvPr id="3" name="Rectangle 2"/>
          <p:cNvSpPr/>
          <p:nvPr/>
        </p:nvSpPr>
        <p:spPr>
          <a:xfrm>
            <a:off x="198157" y="1911435"/>
            <a:ext cx="87458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var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query = </a:t>
            </a:r>
            <a:r>
              <a:rPr lang="en-US" sz="20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QueryRequest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.Create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</a:p>
          <a:p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"SELECT p.* FROM `"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_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bucket.Name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+ </a:t>
            </a:r>
            <a:r>
              <a:rPr lang="en-US" sz="20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"` ORDER BY p.name"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20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bucket.Query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0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&gt;(query).Rows;</a:t>
            </a:r>
          </a:p>
        </p:txBody>
      </p:sp>
    </p:spTree>
    <p:extLst>
      <p:ext uri="{BB962C8B-B14F-4D97-AF65-F5344CB8AC3E}">
        <p14:creationId xmlns:p14="http://schemas.microsoft.com/office/powerpoint/2010/main" val="21259836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Linq2Couchbase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09674" y="1891010"/>
            <a:ext cx="71532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_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context.Query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Person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OrderBy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(p =&gt; 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p.Name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.</a:t>
            </a:r>
            <a:r>
              <a:rPr lang="en-US" sz="28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ToList</a:t>
            </a:r>
            <a:r>
              <a:rPr lang="en-US" sz="28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14991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36466573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Integration</a:t>
            </a:r>
          </a:p>
        </p:txBody>
      </p:sp>
      <p:pic>
        <p:nvPicPr>
          <p:cNvPr id="3" name="Picture 2" descr="look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15" y="2092622"/>
            <a:ext cx="1773893" cy="875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04" y="3123035"/>
            <a:ext cx="2258797" cy="607052"/>
          </a:xfrm>
          <a:prstGeom prst="rect">
            <a:avLst/>
          </a:prstGeom>
        </p:spPr>
      </p:pic>
      <p:pic>
        <p:nvPicPr>
          <p:cNvPr id="4" name="Picture 3" descr="tablea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873" y="4031909"/>
            <a:ext cx="2258797" cy="440199"/>
          </a:xfrm>
          <a:prstGeom prst="rect">
            <a:avLst/>
          </a:prstGeom>
        </p:spPr>
      </p:pic>
      <p:pic>
        <p:nvPicPr>
          <p:cNvPr id="10" name="Picture 9" descr="metanautix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2" t="24057" r="11892" b="30761"/>
          <a:stretch/>
        </p:blipFill>
        <p:spPr>
          <a:xfrm>
            <a:off x="3542307" y="3173658"/>
            <a:ext cx="2491395" cy="564363"/>
          </a:xfrm>
          <a:prstGeom prst="rect">
            <a:avLst/>
          </a:prstGeom>
        </p:spPr>
      </p:pic>
      <p:pic>
        <p:nvPicPr>
          <p:cNvPr id="7" name="Picture 6" descr="Simba logo - black on transparent horiz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07" y="814701"/>
            <a:ext cx="1778677" cy="480450"/>
          </a:xfrm>
          <a:prstGeom prst="rect">
            <a:avLst/>
          </a:prstGeom>
        </p:spPr>
      </p:pic>
      <p:pic>
        <p:nvPicPr>
          <p:cNvPr id="8" name="Picture 7" descr="Pentah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32" y="2225538"/>
            <a:ext cx="2402293" cy="640611"/>
          </a:xfrm>
          <a:prstGeom prst="rect">
            <a:avLst/>
          </a:prstGeom>
        </p:spPr>
      </p:pic>
      <p:pic>
        <p:nvPicPr>
          <p:cNvPr id="9" name="Picture 8" descr="Qli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689" y="3084462"/>
            <a:ext cx="1937137" cy="947447"/>
          </a:xfrm>
          <a:prstGeom prst="rect">
            <a:avLst/>
          </a:prstGeom>
        </p:spPr>
      </p:pic>
      <p:pic>
        <p:nvPicPr>
          <p:cNvPr id="11" name="Picture 10" descr="Progress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37" y="3984481"/>
            <a:ext cx="2789988" cy="645185"/>
          </a:xfrm>
          <a:prstGeom prst="rect">
            <a:avLst/>
          </a:prstGeom>
        </p:spPr>
      </p:pic>
      <p:pic>
        <p:nvPicPr>
          <p:cNvPr id="12" name="Picture 11" descr="PowerBI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91" y="2164714"/>
            <a:ext cx="2053158" cy="86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911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ODBC: Excel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24" y="703208"/>
            <a:ext cx="5086001" cy="413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358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ODBC: Excel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49" y="782170"/>
            <a:ext cx="5809845" cy="38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033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ODBC: Excel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394" y="773362"/>
            <a:ext cx="5236424" cy="41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2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39" y="2280279"/>
            <a:ext cx="599443" cy="44958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802" y="3902507"/>
            <a:ext cx="1094992" cy="244932"/>
          </a:xfrm>
          <a:prstGeom prst="rect">
            <a:avLst/>
          </a:prstGeom>
        </p:spPr>
      </p:pic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66352" y="12996"/>
            <a:ext cx="7998595" cy="539496"/>
          </a:xfrm>
        </p:spPr>
        <p:txBody>
          <a:bodyPr>
            <a:normAutofit/>
          </a:bodyPr>
          <a:lstStyle/>
          <a:p>
            <a:r>
              <a:rPr lang="en-US" sz="2400" dirty="0"/>
              <a:t>Major </a:t>
            </a:r>
            <a:r>
              <a:rPr lang="en-US" dirty="0"/>
              <a:t>E</a:t>
            </a:r>
            <a:r>
              <a:rPr lang="en-US" sz="2400" dirty="0"/>
              <a:t>nterprises </a:t>
            </a:r>
            <a:r>
              <a:rPr lang="en-US" dirty="0"/>
              <a:t>A</a:t>
            </a:r>
            <a:r>
              <a:rPr lang="en-US" sz="2400" dirty="0"/>
              <a:t>cross Industries are Adopting </a:t>
            </a:r>
            <a:r>
              <a:rPr lang="en-US" sz="2400" dirty="0" err="1"/>
              <a:t>NoSQL</a:t>
            </a:r>
            <a:endParaRPr lang="en-US" sz="2400" dirty="0"/>
          </a:p>
        </p:txBody>
      </p:sp>
      <p:sp>
        <p:nvSpPr>
          <p:cNvPr id="63" name="Slide Number Placeholder 3"/>
          <p:cNvSpPr txBox="1">
            <a:spLocks/>
          </p:cNvSpPr>
          <p:nvPr/>
        </p:nvSpPr>
        <p:spPr>
          <a:xfrm>
            <a:off x="8229600" y="4767263"/>
            <a:ext cx="74066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850" kern="1200">
                <a:solidFill>
                  <a:srgbClr val="CCCCCC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728A94C-44F1-DF43-8BD8-694E750DEF3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4" name="Picture 6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284" y="1269597"/>
            <a:ext cx="862208" cy="523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" name="Picture 64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45815" y="3354133"/>
            <a:ext cx="886962" cy="40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6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41095" y="3896585"/>
            <a:ext cx="524513" cy="25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66" descr="thomson reuters.jp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7900" y="4180021"/>
            <a:ext cx="587242" cy="58724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566" y="3313719"/>
            <a:ext cx="414759" cy="39846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22" y="2164053"/>
            <a:ext cx="956706" cy="274652"/>
          </a:xfrm>
          <a:prstGeom prst="rect">
            <a:avLst/>
          </a:prstGeom>
        </p:spPr>
      </p:pic>
      <p:pic>
        <p:nvPicPr>
          <p:cNvPr id="70" name="Picture 69" descr="https://encrypted-tbn2.google.com/images?q=tbn:ANd9GcQzb7zEWIwrrnnZe67kJsQdy7FZWcGpfAmuw-VLCkhCYLtHYSyB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5432" y="1704408"/>
            <a:ext cx="998393" cy="2580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93066" y="1693379"/>
            <a:ext cx="1015068" cy="27193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9600" y="3869460"/>
            <a:ext cx="765212" cy="26924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 rotWithShape="1">
          <a:blip r:embed="rId14"/>
          <a:srcRect l="11460" t="26248" r="16922" b="17071"/>
          <a:stretch/>
        </p:blipFill>
        <p:spPr>
          <a:xfrm>
            <a:off x="5927122" y="1153901"/>
            <a:ext cx="804366" cy="41826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4899" y="4409544"/>
            <a:ext cx="539321" cy="19220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95995" y="1122250"/>
            <a:ext cx="1549371" cy="45065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7253" y="1308889"/>
            <a:ext cx="693208" cy="54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76"/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6645" y="3380113"/>
            <a:ext cx="1094992" cy="374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77" descr="https://encrypted-tbn0.google.com/images?q=tbn:ANd9GcTCFmF1ZbNADKnx_YrPvYGeRLWJPT5yaaCXs6RMiMtvM7eeBpgkZA"/>
          <p:cNvPicPr>
            <a:picLocks noChangeAspect="1" noChangeArrowheads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46883" y="3787216"/>
            <a:ext cx="991322" cy="4318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 descr="aol-logo.jpg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8181" y="2108534"/>
            <a:ext cx="681088" cy="27093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680" y="1446940"/>
            <a:ext cx="975496" cy="27443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 rotWithShape="1">
          <a:blip r:embed="rId22"/>
          <a:srcRect l="5188" t="14118" r="4980" b="15778"/>
          <a:stretch/>
        </p:blipFill>
        <p:spPr>
          <a:xfrm>
            <a:off x="1135492" y="3404137"/>
            <a:ext cx="1007267" cy="271622"/>
          </a:xfrm>
          <a:prstGeom prst="rect">
            <a:avLst/>
          </a:prstGeom>
        </p:spPr>
      </p:pic>
      <p:pic>
        <p:nvPicPr>
          <p:cNvPr id="82" name="Picture 81" descr="Screen Shot 2013-09-18 at 9.57.17 PM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045" y="2108535"/>
            <a:ext cx="1079939" cy="31416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58242" y="4322729"/>
            <a:ext cx="932330" cy="279019"/>
          </a:xfrm>
          <a:prstGeom prst="rect">
            <a:avLst/>
          </a:prstGeom>
        </p:spPr>
      </p:pic>
      <p:pic>
        <p:nvPicPr>
          <p:cNvPr id="84" name="Picture 83" descr="zynga-logo-new.pn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203761" y="3910013"/>
            <a:ext cx="1080027" cy="27000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3770" y="3404136"/>
            <a:ext cx="536145" cy="25894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52747" y="1199596"/>
            <a:ext cx="844618" cy="38007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4688" y="3379533"/>
            <a:ext cx="765458" cy="33264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52917" y="3789949"/>
            <a:ext cx="490063" cy="49006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95842" y="1793507"/>
            <a:ext cx="643023" cy="20362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559792" y="2155349"/>
            <a:ext cx="788853" cy="30300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7547210" y="4284737"/>
            <a:ext cx="1532712" cy="24961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586154" y="1801604"/>
            <a:ext cx="852409" cy="517983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H="1">
            <a:off x="0" y="2717456"/>
            <a:ext cx="9144000" cy="0"/>
          </a:xfrm>
          <a:prstGeom prst="line">
            <a:avLst/>
          </a:prstGeom>
          <a:ln w="6350" cmpd="sng"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Content Placeholder 2"/>
          <p:cNvSpPr txBox="1">
            <a:spLocks/>
          </p:cNvSpPr>
          <p:nvPr/>
        </p:nvSpPr>
        <p:spPr>
          <a:xfrm>
            <a:off x="4820073" y="696046"/>
            <a:ext cx="1835182" cy="37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Communications</a:t>
            </a:r>
          </a:p>
          <a:p>
            <a:pPr algn="ctr"/>
            <a:endParaRPr lang="en-US" sz="1400" b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7" name="Content Placeholder 2"/>
          <p:cNvSpPr txBox="1">
            <a:spLocks/>
          </p:cNvSpPr>
          <p:nvPr/>
        </p:nvSpPr>
        <p:spPr>
          <a:xfrm>
            <a:off x="299984" y="696045"/>
            <a:ext cx="1789320" cy="371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Technology</a:t>
            </a:r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2570806" y="2781891"/>
            <a:ext cx="1745626" cy="371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Travel &amp; Hospitality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7054045" y="2720162"/>
            <a:ext cx="1784218" cy="333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Media &amp; Entertainment</a:t>
            </a:r>
          </a:p>
        </p:txBody>
      </p:sp>
      <p:sp>
        <p:nvSpPr>
          <p:cNvPr id="100" name="Content Placeholder 2"/>
          <p:cNvSpPr txBox="1">
            <a:spLocks/>
          </p:cNvSpPr>
          <p:nvPr/>
        </p:nvSpPr>
        <p:spPr>
          <a:xfrm>
            <a:off x="7088181" y="662306"/>
            <a:ext cx="1777134" cy="3801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E-Commerce &amp; Digital Advertising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285882" y="719331"/>
            <a:ext cx="0" cy="4158635"/>
          </a:xfrm>
          <a:prstGeom prst="line">
            <a:avLst/>
          </a:prstGeom>
          <a:ln w="6350" cmpd="sng"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571922" y="719331"/>
            <a:ext cx="0" cy="4158635"/>
          </a:xfrm>
          <a:prstGeom prst="line">
            <a:avLst/>
          </a:prstGeom>
          <a:ln w="6350" cmpd="sng"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857962" y="719331"/>
            <a:ext cx="0" cy="4158635"/>
          </a:xfrm>
          <a:prstGeom prst="line">
            <a:avLst/>
          </a:prstGeom>
          <a:ln w="6350" cmpd="sng">
            <a:prstDash val="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Content Placeholder 2"/>
          <p:cNvSpPr txBox="1">
            <a:spLocks/>
          </p:cNvSpPr>
          <p:nvPr/>
        </p:nvSpPr>
        <p:spPr>
          <a:xfrm>
            <a:off x="2526028" y="696046"/>
            <a:ext cx="1835182" cy="37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Retail &amp; Apparel</a:t>
            </a:r>
          </a:p>
        </p:txBody>
      </p:sp>
      <p:sp>
        <p:nvSpPr>
          <p:cNvPr id="105" name="Content Placeholder 2"/>
          <p:cNvSpPr txBox="1">
            <a:spLocks/>
          </p:cNvSpPr>
          <p:nvPr/>
        </p:nvSpPr>
        <p:spPr>
          <a:xfrm>
            <a:off x="4792138" y="2796345"/>
            <a:ext cx="1835182" cy="37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Games &amp; Gaming</a:t>
            </a: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>
          <a:xfrm>
            <a:off x="265288" y="2720162"/>
            <a:ext cx="1826420" cy="3801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Wingdings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561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Lucida Grande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indent="0" algn="l" defTabSz="4572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98513" indent="0" algn="l" defTabSz="457200" rtl="0" eaLnBrk="1" latinLnBrk="0" hangingPunct="1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Finance &amp; </a:t>
            </a:r>
            <a:b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1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 Services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783269" y="3379529"/>
            <a:ext cx="683657" cy="38455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738906" y="2011865"/>
            <a:ext cx="869498" cy="32792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022910" y="1432519"/>
            <a:ext cx="779040" cy="311616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332482" y="4228512"/>
            <a:ext cx="1120312" cy="70019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 rotWithShape="1">
          <a:blip r:embed="rId38"/>
          <a:srcRect t="20871" b="24959"/>
          <a:stretch/>
        </p:blipFill>
        <p:spPr>
          <a:xfrm>
            <a:off x="3521917" y="4277769"/>
            <a:ext cx="904900" cy="49018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413997" y="3168053"/>
            <a:ext cx="994928" cy="633136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950994" y="3825151"/>
            <a:ext cx="1124817" cy="35431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 rotWithShape="1">
          <a:blip r:embed="rId41"/>
          <a:srcRect t="18947" b="15672"/>
          <a:stretch/>
        </p:blipFill>
        <p:spPr>
          <a:xfrm>
            <a:off x="5904499" y="2194358"/>
            <a:ext cx="848591" cy="370214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052855" y="4322729"/>
            <a:ext cx="1264621" cy="37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117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cloudtimes.org/wp-content/uploads/2013/06/hadoop-logo-squa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946" y="3220147"/>
            <a:ext cx="2249476" cy="224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pache sp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05" y="148738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Ecosystem Integration</a:t>
            </a:r>
          </a:p>
        </p:txBody>
      </p:sp>
      <p:pic>
        <p:nvPicPr>
          <p:cNvPr id="1026" name="Picture 2" descr="https://www.drupal.org/files/project-images/couchbasecicularlogoformarketing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635" y="641818"/>
            <a:ext cx="3737387" cy="136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afka.apache.org/images/kafka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172" y="2269214"/>
            <a:ext cx="2381250" cy="90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open-source-guide.com/var/site_smile/storage/images/guide-os/solutions/developpement-et-couches-intermediaires/moteurs-de-recherche/elasticsearch/360555-195-fre-FR/Elasticsearch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036" y="3727174"/>
            <a:ext cx="3495320" cy="106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314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SQL for JSON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8" y="2085975"/>
            <a:ext cx="8007739" cy="2341046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200" dirty="0">
                <a:hlinkClick r:id="rId3"/>
              </a:rPr>
              <a:t>http://query.pub.couchbase.com/tutorial/</a:t>
            </a:r>
            <a:endParaRPr lang="en-US" sz="3200" b="1" dirty="0">
              <a:solidFill>
                <a:srgbClr val="1E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6820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7364" y="746619"/>
            <a:ext cx="4388322" cy="400259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Couchbase</a:t>
            </a:r>
            <a:r>
              <a:rPr lang="en-US" dirty="0"/>
              <a:t>, everybody!</a:t>
            </a:r>
          </a:p>
        </p:txBody>
      </p:sp>
    </p:spTree>
    <p:extLst>
      <p:ext uri="{BB962C8B-B14F-4D97-AF65-F5344CB8AC3E}">
        <p14:creationId xmlns:p14="http://schemas.microsoft.com/office/powerpoint/2010/main" val="88189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you find us?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blog.couchbase.com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@</a:t>
            </a:r>
            <a:r>
              <a:rPr lang="en-US" dirty="0" err="1"/>
              <a:t>couchbasedev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@</a:t>
            </a:r>
            <a:r>
              <a:rPr lang="en-US" dirty="0" err="1"/>
              <a:t>mgroves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DevNexus</a:t>
            </a:r>
            <a:r>
              <a:rPr lang="en-US" dirty="0"/>
              <a:t> booth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469" y="3150605"/>
            <a:ext cx="4713979" cy="1414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579" y="-1137804"/>
            <a:ext cx="2721902" cy="43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Why </a:t>
            </a:r>
            <a:r>
              <a:rPr lang="en-US" sz="6000" dirty="0" err="1"/>
              <a:t>NoSQL</a:t>
            </a:r>
            <a:r>
              <a:rPr lang="en-US" sz="6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6802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1E1C1C"/>
      </a:dk1>
      <a:lt1>
        <a:sysClr val="window" lastClr="FFFFFF"/>
      </a:lt1>
      <a:dk2>
        <a:srgbClr val="1E1C1C"/>
      </a:dk2>
      <a:lt2>
        <a:srgbClr val="FFFFFF"/>
      </a:lt2>
      <a:accent1>
        <a:srgbClr val="178ADB"/>
      </a:accent1>
      <a:accent2>
        <a:srgbClr val="BE1523"/>
      </a:accent2>
      <a:accent3>
        <a:srgbClr val="FD7500"/>
      </a:accent3>
      <a:accent4>
        <a:srgbClr val="FEB900"/>
      </a:accent4>
      <a:accent5>
        <a:srgbClr val="609E0E"/>
      </a:accent5>
      <a:accent6>
        <a:srgbClr val="16AEB0"/>
      </a:accent6>
      <a:hlink>
        <a:srgbClr val="129DD8"/>
      </a:hlink>
      <a:folHlink>
        <a:srgbClr val="292929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WA TechFest 2010 Presentation Template">
  <a:themeElements>
    <a:clrScheme name="Custom 5">
      <a:dk1>
        <a:srgbClr val="000000"/>
      </a:dk1>
      <a:lt1>
        <a:srgbClr val="FFFFFF"/>
      </a:lt1>
      <a:dk2>
        <a:srgbClr val="2570A3"/>
      </a:dk2>
      <a:lt2>
        <a:srgbClr val="FFE784"/>
      </a:lt2>
      <a:accent1>
        <a:srgbClr val="3A94D2"/>
      </a:accent1>
      <a:accent2>
        <a:srgbClr val="F38C37"/>
      </a:accent2>
      <a:accent3>
        <a:srgbClr val="8CA923"/>
      </a:accent3>
      <a:accent4>
        <a:srgbClr val="FED45C"/>
      </a:accent4>
      <a:accent5>
        <a:srgbClr val="8557C9"/>
      </a:accent5>
      <a:accent6>
        <a:srgbClr val="274085"/>
      </a:accent6>
      <a:hlink>
        <a:srgbClr val="FED45C"/>
      </a:hlink>
      <a:folHlink>
        <a:srgbClr val="3A94D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0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2400" dirty="0" err="1" smtClean="0">
            <a:gradFill>
              <a:gsLst>
                <a:gs pos="0">
                  <a:schemeClr val="tx1"/>
                </a:gs>
                <a:gs pos="86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15248</TotalTime>
  <Words>5441</Words>
  <Application>Microsoft Office PowerPoint</Application>
  <PresentationFormat>On-screen Show (16:9)</PresentationFormat>
  <Paragraphs>1063</Paragraphs>
  <Slides>83</Slides>
  <Notes>73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83</vt:i4>
      </vt:variant>
    </vt:vector>
  </HeadingPairs>
  <TitlesOfParts>
    <vt:vector size="100" baseType="lpstr">
      <vt:lpstr>ＭＳ Ｐゴシック</vt:lpstr>
      <vt:lpstr>Arial</vt:lpstr>
      <vt:lpstr>Arial Black</vt:lpstr>
      <vt:lpstr>Calibri</vt:lpstr>
      <vt:lpstr>Consolas</vt:lpstr>
      <vt:lpstr>Corbel</vt:lpstr>
      <vt:lpstr>Courier New</vt:lpstr>
      <vt:lpstr>Gill Sans</vt:lpstr>
      <vt:lpstr>Gill Sans Light</vt:lpstr>
      <vt:lpstr>KievitOT</vt:lpstr>
      <vt:lpstr>KievitOT Medium</vt:lpstr>
      <vt:lpstr>Lucida Grande</vt:lpstr>
      <vt:lpstr>Segoe Semibold</vt:lpstr>
      <vt:lpstr>Segoe UI</vt:lpstr>
      <vt:lpstr>Wingdings</vt:lpstr>
      <vt:lpstr>Office Theme</vt:lpstr>
      <vt:lpstr>NWA TechFest 2010 Presentation Template</vt:lpstr>
      <vt:lpstr>Querying NoSQL with SQL  HAVING Your JSON Cake and SELECTing it too</vt:lpstr>
      <vt:lpstr>Agenda</vt:lpstr>
      <vt:lpstr>Where am I?</vt:lpstr>
      <vt:lpstr>Who am I?</vt:lpstr>
      <vt:lpstr>Tweet something, get a sticker!</vt:lpstr>
      <vt:lpstr>Couchbase and CouchDB</vt:lpstr>
      <vt:lpstr>Querying NoSQL with SQL  HAVING Your JSON Cake and SELECTing it too</vt:lpstr>
      <vt:lpstr>Major Enterprises Across Industries are Adopting NoSQL</vt:lpstr>
      <vt:lpstr>Why NoSQL?</vt:lpstr>
      <vt:lpstr>Why NoSQL? Agility</vt:lpstr>
      <vt:lpstr>Why NoSQL? Scalability</vt:lpstr>
      <vt:lpstr>Why NoSQL? Performance</vt:lpstr>
      <vt:lpstr>Why NoSQL? Availability</vt:lpstr>
      <vt:lpstr>NoSQL Landscape</vt:lpstr>
      <vt:lpstr>NoSQL Landscape</vt:lpstr>
      <vt:lpstr>JSON Data Modeling</vt:lpstr>
      <vt:lpstr>Properties of Real-World Data</vt:lpstr>
      <vt:lpstr>Modeling Data in Relational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Models for Representing Data</vt:lpstr>
      <vt:lpstr>SQL For JSON</vt:lpstr>
      <vt:lpstr>Why SQL for JSON?</vt:lpstr>
      <vt:lpstr>Client Side Querying is Inadequate</vt:lpstr>
      <vt:lpstr>Goal of Query for JSON</vt:lpstr>
      <vt:lpstr>PowerPoint Presentation</vt:lpstr>
      <vt:lpstr>PowerPoint Presentation</vt:lpstr>
      <vt:lpstr>PowerPoint Presentation</vt:lpstr>
      <vt:lpstr>N1QL examples</vt:lpstr>
      <vt:lpstr>SELECT Statement</vt:lpstr>
      <vt:lpstr>Composable SELECT statement</vt:lpstr>
      <vt:lpstr>SELECT: JOIN</vt:lpstr>
      <vt:lpstr>SELECT: Subqueries</vt:lpstr>
      <vt:lpstr>SELECT: Aggregation</vt:lpstr>
      <vt:lpstr>SELECT: Aggregation</vt:lpstr>
      <vt:lpstr>SELECT: UNION, UNION ALL, INTERSECT, EXCEPT</vt:lpstr>
      <vt:lpstr>N1QL Query Operators: USE KEYS </vt:lpstr>
      <vt:lpstr>N1QL Query Operators: UNNEST</vt:lpstr>
      <vt:lpstr>N1QL Query Operators: UNNEST</vt:lpstr>
      <vt:lpstr>N1QL Query Operators: UNNEST</vt:lpstr>
      <vt:lpstr>N1QL Query Operators: UNNEST</vt:lpstr>
      <vt:lpstr>N1QL Query Operators: NEST</vt:lpstr>
      <vt:lpstr>N1QL Query Operators: NEST</vt:lpstr>
      <vt:lpstr>N1QL Query Operators: NEST</vt:lpstr>
      <vt:lpstr>N1QL Query Operators</vt:lpstr>
      <vt:lpstr>Demo: N1QL</vt:lpstr>
      <vt:lpstr>N1QL Expressions for JSON</vt:lpstr>
      <vt:lpstr>N1QL Data Types from JSON</vt:lpstr>
      <vt:lpstr>N1QL Data Type Handling</vt:lpstr>
      <vt:lpstr>N1QL Data Type Handling</vt:lpstr>
      <vt:lpstr>Data Modification Statements</vt:lpstr>
      <vt:lpstr>Data Modification Statements</vt:lpstr>
      <vt:lpstr>Index Statements</vt:lpstr>
      <vt:lpstr>Index Overview: Secondary Index</vt:lpstr>
      <vt:lpstr>PowerPoint Presentation</vt:lpstr>
      <vt:lpstr>Summary: SQL &amp; N1QL</vt:lpstr>
      <vt:lpstr>SQL for JSON</vt:lpstr>
      <vt:lpstr>PowerPoint Presentation</vt:lpstr>
      <vt:lpstr>Industry is Choosing SQL to Query JSON</vt:lpstr>
      <vt:lpstr>DocumentDb SQL</vt:lpstr>
      <vt:lpstr>JSON in SQL Server</vt:lpstr>
      <vt:lpstr>Couchbase Analytics (CBAS) and SQL++</vt:lpstr>
      <vt:lpstr>.NET APIs</vt:lpstr>
      <vt:lpstr>.NET APIs</vt:lpstr>
      <vt:lpstr>ODBC Driver</vt:lpstr>
      <vt:lpstr>Conversion between ANSI SQL and N1QL/JSON</vt:lpstr>
      <vt:lpstr>ODBC: Connecting and Executing Queries</vt:lpstr>
      <vt:lpstr>ODBC: Executing in N1QL Mode</vt:lpstr>
      <vt:lpstr>Couchbase .NET SDK</vt:lpstr>
      <vt:lpstr>Linq2Couchbase</vt:lpstr>
      <vt:lpstr>Ecosystem</vt:lpstr>
      <vt:lpstr>Ecosystem Integration</vt:lpstr>
      <vt:lpstr>ODBC: Excel</vt:lpstr>
      <vt:lpstr>ODBC: Excel</vt:lpstr>
      <vt:lpstr>ODBC: Excel</vt:lpstr>
      <vt:lpstr>Ecosystem Integration</vt:lpstr>
      <vt:lpstr>Try SQL for JSON</vt:lpstr>
      <vt:lpstr>Couchbase, everybody!</vt:lpstr>
      <vt:lpstr>Where do you find us?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Matthew Groves</cp:lastModifiedBy>
  <cp:revision>488</cp:revision>
  <dcterms:created xsi:type="dcterms:W3CDTF">2014-10-22T15:36:28Z</dcterms:created>
  <dcterms:modified xsi:type="dcterms:W3CDTF">2017-02-24T05:36:03Z</dcterms:modified>
  <cp:category/>
</cp:coreProperties>
</file>